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4" r:id="rId1"/>
  </p:sldMasterIdLst>
  <p:notesMasterIdLst>
    <p:notesMasterId r:id="rId36"/>
  </p:notesMasterIdLst>
  <p:handoutMasterIdLst>
    <p:handoutMasterId r:id="rId37"/>
  </p:handoutMasterIdLst>
  <p:sldIdLst>
    <p:sldId id="430" r:id="rId2"/>
    <p:sldId id="431" r:id="rId3"/>
    <p:sldId id="398" r:id="rId4"/>
    <p:sldId id="399" r:id="rId5"/>
    <p:sldId id="400" r:id="rId6"/>
    <p:sldId id="401" r:id="rId7"/>
    <p:sldId id="402" r:id="rId8"/>
    <p:sldId id="403" r:id="rId9"/>
    <p:sldId id="406" r:id="rId10"/>
    <p:sldId id="404" r:id="rId11"/>
    <p:sldId id="407" r:id="rId12"/>
    <p:sldId id="405" r:id="rId13"/>
    <p:sldId id="408" r:id="rId14"/>
    <p:sldId id="409" r:id="rId15"/>
    <p:sldId id="410" r:id="rId16"/>
    <p:sldId id="411" r:id="rId17"/>
    <p:sldId id="412" r:id="rId18"/>
    <p:sldId id="413" r:id="rId19"/>
    <p:sldId id="414" r:id="rId20"/>
    <p:sldId id="415" r:id="rId21"/>
    <p:sldId id="416" r:id="rId22"/>
    <p:sldId id="417" r:id="rId23"/>
    <p:sldId id="418" r:id="rId24"/>
    <p:sldId id="419" r:id="rId25"/>
    <p:sldId id="420" r:id="rId26"/>
    <p:sldId id="421" r:id="rId27"/>
    <p:sldId id="422" r:id="rId28"/>
    <p:sldId id="423" r:id="rId29"/>
    <p:sldId id="424" r:id="rId30"/>
    <p:sldId id="425" r:id="rId31"/>
    <p:sldId id="426" r:id="rId32"/>
    <p:sldId id="427" r:id="rId33"/>
    <p:sldId id="428" r:id="rId34"/>
    <p:sldId id="429" r:id="rId35"/>
  </p:sldIdLst>
  <p:sldSz cx="9144000" cy="6858000" type="screen4x3"/>
  <p:notesSz cx="9144000" cy="6858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0CD9E"/>
    <a:srgbClr val="6600CC"/>
    <a:srgbClr val="333399"/>
    <a:srgbClr val="3333CC"/>
    <a:srgbClr val="D6009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31" autoAdjust="0"/>
  </p:normalViewPr>
  <p:slideViewPr>
    <p:cSldViewPr>
      <p:cViewPr varScale="1">
        <p:scale>
          <a:sx n="65" d="100"/>
          <a:sy n="65" d="100"/>
        </p:scale>
        <p:origin x="14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6C4867-324C-49E6-B4D2-D450E87655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014226-07D4-41E9-85FB-F0C52FEE80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1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DB-C938-4A30-B6ED-1143A91812C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3FDD-D416-4D36-BDB4-95DC79059F05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C057-4E0C-4665-9BCE-A3EFD17A42D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13C1-5FF9-4C78-A192-FD7606D1BCE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8A9A-981A-4C23-889B-98BCB2DA7E3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E1B2-A5DB-4013-BEBE-D73F17713A4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E4C0-4F09-489F-B87C-40B24A4BF444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600A-1CB3-448A-9E8C-B3BEC1D8C02C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1B55-4D83-49FE-8E3A-9C3666002D23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D83A-094A-4DB4-9F4A-B3D02D5C23FA}" type="slidenum">
              <a:rPr lang="en-GB" altLang="en-US" smtClean="0"/>
              <a:pPr/>
              <a:t>‹#›</a:t>
            </a:fld>
            <a:endParaRPr lang="en-GB" alt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  <p:sldLayoutId id="2147484251" r:id="rId7"/>
    <p:sldLayoutId id="2147484252" r:id="rId8"/>
    <p:sldLayoutId id="2147484253" r:id="rId9"/>
    <p:sldLayoutId id="2147484254" r:id="rId10"/>
    <p:sldLayoutId id="214748425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/>
          <a:lstStyle/>
          <a:p>
            <a:pPr algn="ctr" eaLnBrk="1" hangingPunct="1"/>
            <a:r>
              <a:rPr lang="en-US" altLang="en-US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Basic</a:t>
            </a:r>
            <a:r>
              <a:rPr lang="en-US" altLang="en-US" sz="4000" b="1" dirty="0" smtClean="0">
                <a:solidFill>
                  <a:srgbClr val="FFFF66"/>
                </a:solidFill>
                <a:effectLst/>
              </a:rPr>
              <a:t> </a:t>
            </a:r>
            <a:r>
              <a:rPr lang="en-US" altLang="en-US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building</a:t>
            </a:r>
            <a:r>
              <a:rPr lang="en-US" altLang="en-US" sz="4000" b="1" dirty="0" smtClean="0">
                <a:solidFill>
                  <a:srgbClr val="FFFF66"/>
                </a:solidFill>
                <a:cs typeface="Arial" charset="0"/>
              </a:rPr>
              <a:t> </a:t>
            </a:r>
            <a:r>
              <a:rPr lang="en-US" altLang="en-US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blocks </a:t>
            </a:r>
            <a:r>
              <a:rPr lang="en-US" altLang="en-US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of a computer</a:t>
            </a:r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11413"/>
            <a:ext cx="3429000" cy="3641805"/>
          </a:xfrm>
        </p:spPr>
        <p:txBody>
          <a:bodyPr lIns="90488" tIns="0" rIns="90488" bIns="0">
            <a:normAutofit fontScale="62500" lnSpcReduction="20000"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2800" b="1" dirty="0" smtClean="0">
              <a:effectLst/>
            </a:endParaRPr>
          </a:p>
          <a:p>
            <a:pPr>
              <a:defRPr/>
            </a:pPr>
            <a:r>
              <a:rPr lang="en-US" sz="2800" b="1" dirty="0" smtClean="0">
                <a:effectLst/>
              </a:rPr>
              <a:t>Central Processing Unit</a:t>
            </a:r>
          </a:p>
          <a:p>
            <a:pPr>
              <a:defRPr/>
            </a:pPr>
            <a:r>
              <a:rPr lang="en-US" sz="2800" b="1" dirty="0" smtClean="0">
                <a:solidFill>
                  <a:srgbClr val="FFFF00"/>
                </a:solidFill>
                <a:effectLst/>
              </a:rPr>
              <a:t>Subsystems: </a:t>
            </a:r>
          </a:p>
          <a:p>
            <a:pPr>
              <a:defRPr/>
            </a:pPr>
            <a:r>
              <a:rPr lang="en-US" sz="2800" b="1" dirty="0" smtClean="0">
                <a:effectLst/>
              </a:rPr>
              <a:t>Memory</a:t>
            </a:r>
          </a:p>
          <a:p>
            <a:pPr>
              <a:defRPr/>
            </a:pPr>
            <a:r>
              <a:rPr lang="en-US" sz="2800" b="1" dirty="0" smtClean="0">
                <a:effectLst/>
              </a:rPr>
              <a:t>Input / Output</a:t>
            </a:r>
          </a:p>
          <a:p>
            <a:pPr>
              <a:defRPr/>
            </a:pPr>
            <a:r>
              <a:rPr lang="en-US" sz="2800" b="1" dirty="0" smtClean="0">
                <a:effectLst/>
              </a:rPr>
              <a:t>Buses </a:t>
            </a:r>
            <a:endParaRPr lang="en-US" sz="2800" b="1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/>
            </a:pPr>
            <a:endParaRPr lang="en-US" sz="2800" b="1" dirty="0" smtClean="0">
              <a:solidFill>
                <a:srgbClr val="CCFF66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2800" b="1" dirty="0" smtClean="0">
              <a:solidFill>
                <a:srgbClr val="FF9933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2800" b="1" dirty="0" smtClean="0">
                <a:solidFill>
                  <a:srgbClr val="CCFF66"/>
                </a:solidFill>
              </a:rPr>
              <a:t>		</a:t>
            </a:r>
            <a:endParaRPr lang="en-US" sz="2800" b="1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2400" b="1" dirty="0" smtClean="0">
                <a:solidFill>
                  <a:srgbClr val="CCFF66"/>
                </a:solidFill>
              </a:rPr>
              <a:t>	</a:t>
            </a:r>
            <a:endParaRPr lang="en-US" sz="2400" b="1" dirty="0" smtClean="0"/>
          </a:p>
        </p:txBody>
      </p:sp>
      <p:grpSp>
        <p:nvGrpSpPr>
          <p:cNvPr id="8199" name="Group 8"/>
          <p:cNvGrpSpPr>
            <a:grpSpLocks/>
          </p:cNvGrpSpPr>
          <p:nvPr/>
        </p:nvGrpSpPr>
        <p:grpSpPr bwMode="auto">
          <a:xfrm>
            <a:off x="3429000" y="916288"/>
            <a:ext cx="5319464" cy="5232053"/>
            <a:chOff x="2285984" y="1000108"/>
            <a:chExt cx="3786187" cy="3214708"/>
          </a:xfrm>
        </p:grpSpPr>
        <p:pic>
          <p:nvPicPr>
            <p:cNvPr id="8200" name="Picture 2" descr="Block Diagra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5984" y="1000108"/>
              <a:ext cx="3786187" cy="321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Rectangle 9"/>
            <p:cNvSpPr>
              <a:spLocks noChangeArrowheads="1"/>
            </p:cNvSpPr>
            <p:nvPr/>
          </p:nvSpPr>
          <p:spPr bwMode="auto">
            <a:xfrm>
              <a:off x="2285984" y="3929066"/>
              <a:ext cx="3714750" cy="28575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8046425"/>
      </p:ext>
    </p:extLst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2-bus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</a:t>
            </a:r>
            <a:endParaRPr lang="en-US" altLang="en-US" sz="3200" b="1" u="sng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http://edu.cs.tut.fi/pd2006/lecture3/src2bu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6581"/>
          <a:stretch/>
        </p:blipFill>
        <p:spPr bwMode="auto">
          <a:xfrm>
            <a:off x="2016041" y="1213143"/>
            <a:ext cx="4896545" cy="489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35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2-bus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</a:t>
            </a:r>
            <a:endParaRPr lang="en-US" altLang="en-US" sz="3200" b="1" u="sng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/>
              <a:t>Registers and arithmetic and logic unit are identical to </a:t>
            </a:r>
            <a:r>
              <a:rPr lang="en-US" sz="2400" b="1" dirty="0" err="1"/>
              <a:t>uni</a:t>
            </a:r>
            <a:r>
              <a:rPr lang="en-US" sz="2400" b="1" dirty="0"/>
              <a:t>-bus structure</a:t>
            </a:r>
          </a:p>
          <a:p>
            <a:r>
              <a:rPr lang="en-US" sz="2400" b="1" dirty="0"/>
              <a:t>The structure contains two internal buses called the in-bus and out-bus</a:t>
            </a:r>
          </a:p>
          <a:p>
            <a:r>
              <a:rPr lang="en-US" sz="2400" b="1" dirty="0"/>
              <a:t>The in-bus carries data to be written into registers and out-bus carries data read out from the registers</a:t>
            </a:r>
          </a:p>
          <a:p>
            <a:r>
              <a:rPr lang="en-US" sz="2400" b="1" dirty="0"/>
              <a:t>The output of ALU is directly connected to the in-bus instead of through register C as in </a:t>
            </a:r>
            <a:r>
              <a:rPr lang="en-US" sz="2400" b="1" dirty="0" err="1"/>
              <a:t>Uni</a:t>
            </a:r>
            <a:r>
              <a:rPr lang="en-US" sz="2400" b="1" dirty="0"/>
              <a:t>-bus structure</a:t>
            </a:r>
            <a:endParaRPr lang="en-US" sz="24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186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-bus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</a:t>
            </a:r>
            <a:endParaRPr lang="en-US" altLang="en-US" sz="3200" b="1" u="sng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2" name="Picture 2" descr="http://edu.cs.tut.fi/pd2006/lecture3/src3bu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5"/>
          <a:stretch/>
        </p:blipFill>
        <p:spPr bwMode="auto">
          <a:xfrm>
            <a:off x="2123727" y="1230066"/>
            <a:ext cx="4896545" cy="493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98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-bus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</a:t>
            </a:r>
            <a:endParaRPr lang="en-US" altLang="en-US" sz="3200" b="1" u="sng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/>
              <a:t>Registers and arithmetic and logic unit are identical to </a:t>
            </a:r>
            <a:r>
              <a:rPr lang="en-US" sz="2400" b="1" dirty="0" err="1"/>
              <a:t>uni</a:t>
            </a:r>
            <a:r>
              <a:rPr lang="en-US" sz="2400" b="1" dirty="0"/>
              <a:t>-bus and 2-bus structure</a:t>
            </a:r>
          </a:p>
          <a:p>
            <a:r>
              <a:rPr lang="en-US" sz="2400" b="1" dirty="0"/>
              <a:t>The structure contains three internal buses called the A-bus, B-bus and C-bus</a:t>
            </a:r>
          </a:p>
          <a:p>
            <a:r>
              <a:rPr lang="en-US" sz="2400" b="1" dirty="0"/>
              <a:t>The register file contains two read ports connected to A-bus and B- bus and one write port connected to C-bus </a:t>
            </a:r>
          </a:p>
          <a:p>
            <a:r>
              <a:rPr lang="en-US" sz="2400" b="1" dirty="0"/>
              <a:t>The registers A and C </a:t>
            </a:r>
            <a:r>
              <a:rPr lang="en-US" sz="2400" b="1" dirty="0" smtClean="0"/>
              <a:t>are </a:t>
            </a:r>
            <a:r>
              <a:rPr lang="en-US" sz="2400" b="1" dirty="0"/>
              <a:t>provided as the A input and C output of ALU are connected the bus A and C respectively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2265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Instruction Operations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Instruction Fetch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Instruction Decode and Register Read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Execute 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Memory (Read/write)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Write (to register file)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650634" y="4509120"/>
            <a:ext cx="1196975" cy="390525"/>
            <a:chOff x="488" y="2544"/>
            <a:chExt cx="464" cy="184"/>
          </a:xfrm>
        </p:grpSpPr>
        <p:sp>
          <p:nvSpPr>
            <p:cNvPr id="3" name="Rectangle 15"/>
            <p:cNvSpPr>
              <a:spLocks noChangeArrowheads="1"/>
            </p:cNvSpPr>
            <p:nvPr/>
          </p:nvSpPr>
          <p:spPr bwMode="auto">
            <a:xfrm>
              <a:off x="48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Rectangle 16"/>
            <p:cNvSpPr>
              <a:spLocks noChangeArrowheads="1"/>
            </p:cNvSpPr>
            <p:nvPr/>
          </p:nvSpPr>
          <p:spPr bwMode="auto">
            <a:xfrm>
              <a:off x="611" y="2544"/>
              <a:ext cx="288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 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2887296" y="4509120"/>
            <a:ext cx="1263650" cy="390525"/>
            <a:chOff x="968" y="2544"/>
            <a:chExt cx="464" cy="184"/>
          </a:xfrm>
        </p:grpSpPr>
        <p:sp>
          <p:nvSpPr>
            <p:cNvPr id="6" name="Rectangle 18"/>
            <p:cNvSpPr>
              <a:spLocks noChangeArrowheads="1"/>
            </p:cNvSpPr>
            <p:nvPr/>
          </p:nvSpPr>
          <p:spPr bwMode="auto">
            <a:xfrm>
              <a:off x="96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19"/>
            <p:cNvSpPr>
              <a:spLocks noChangeArrowheads="1"/>
            </p:cNvSpPr>
            <p:nvPr/>
          </p:nvSpPr>
          <p:spPr bwMode="auto">
            <a:xfrm>
              <a:off x="1057" y="2544"/>
              <a:ext cx="294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ID/Reg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20"/>
          <p:cNvGrpSpPr>
            <a:grpSpLocks/>
          </p:cNvGrpSpPr>
          <p:nvPr/>
        </p:nvGrpSpPr>
        <p:grpSpPr bwMode="auto">
          <a:xfrm>
            <a:off x="4123959" y="4509120"/>
            <a:ext cx="1196975" cy="388938"/>
            <a:chOff x="1448" y="2544"/>
            <a:chExt cx="464" cy="184"/>
          </a:xfrm>
        </p:grpSpPr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144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1551" y="2544"/>
              <a:ext cx="232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Group 23"/>
          <p:cNvGrpSpPr>
            <a:grpSpLocks/>
          </p:cNvGrpSpPr>
          <p:nvPr/>
        </p:nvGrpSpPr>
        <p:grpSpPr bwMode="auto">
          <a:xfrm>
            <a:off x="5362209" y="4509120"/>
            <a:ext cx="1195387" cy="388938"/>
            <a:chOff x="1928" y="2544"/>
            <a:chExt cx="464" cy="184"/>
          </a:xfrm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192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2035" y="2544"/>
              <a:ext cx="246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Group 26"/>
          <p:cNvGrpSpPr>
            <a:grpSpLocks/>
          </p:cNvGrpSpPr>
          <p:nvPr/>
        </p:nvGrpSpPr>
        <p:grpSpPr bwMode="auto">
          <a:xfrm>
            <a:off x="6598871" y="4509120"/>
            <a:ext cx="1195388" cy="388938"/>
            <a:chOff x="2408" y="2544"/>
            <a:chExt cx="464" cy="184"/>
          </a:xfrm>
        </p:grpSpPr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240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28"/>
            <p:cNvSpPr>
              <a:spLocks noChangeArrowheads="1"/>
            </p:cNvSpPr>
            <p:nvPr/>
          </p:nvSpPr>
          <p:spPr bwMode="auto">
            <a:xfrm>
              <a:off x="2544" y="2544"/>
              <a:ext cx="184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Wr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" name="Group 36"/>
          <p:cNvGrpSpPr>
            <a:grpSpLocks/>
          </p:cNvGrpSpPr>
          <p:nvPr/>
        </p:nvGrpSpPr>
        <p:grpSpPr bwMode="auto">
          <a:xfrm>
            <a:off x="2633514" y="5445224"/>
            <a:ext cx="1104900" cy="461962"/>
            <a:chOff x="1256" y="1008"/>
            <a:chExt cx="512" cy="184"/>
          </a:xfrm>
        </p:grpSpPr>
        <p:sp>
          <p:nvSpPr>
            <p:cNvPr id="23" name="Rectangle 37"/>
            <p:cNvSpPr>
              <a:spLocks noChangeArrowheads="1"/>
            </p:cNvSpPr>
            <p:nvPr/>
          </p:nvSpPr>
          <p:spPr bwMode="auto">
            <a:xfrm>
              <a:off x="1256" y="10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38"/>
            <p:cNvSpPr>
              <a:spLocks noChangeArrowheads="1"/>
            </p:cNvSpPr>
            <p:nvPr/>
          </p:nvSpPr>
          <p:spPr bwMode="auto">
            <a:xfrm>
              <a:off x="1355" y="1008"/>
              <a:ext cx="320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" name="Group 39"/>
          <p:cNvGrpSpPr>
            <a:grpSpLocks/>
          </p:cNvGrpSpPr>
          <p:nvPr/>
        </p:nvGrpSpPr>
        <p:grpSpPr bwMode="auto">
          <a:xfrm>
            <a:off x="3773339" y="5445224"/>
            <a:ext cx="1104900" cy="461962"/>
            <a:chOff x="1784" y="1008"/>
            <a:chExt cx="512" cy="184"/>
          </a:xfrm>
        </p:grpSpPr>
        <p:sp>
          <p:nvSpPr>
            <p:cNvPr id="26" name="Rectangle 40"/>
            <p:cNvSpPr>
              <a:spLocks noChangeArrowheads="1"/>
            </p:cNvSpPr>
            <p:nvPr/>
          </p:nvSpPr>
          <p:spPr bwMode="auto">
            <a:xfrm>
              <a:off x="1784" y="10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41"/>
            <p:cNvSpPr>
              <a:spLocks noChangeArrowheads="1"/>
            </p:cNvSpPr>
            <p:nvPr/>
          </p:nvSpPr>
          <p:spPr bwMode="auto">
            <a:xfrm>
              <a:off x="1842" y="1008"/>
              <a:ext cx="419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Reg/Dec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" name="Group 42"/>
          <p:cNvGrpSpPr>
            <a:grpSpLocks/>
          </p:cNvGrpSpPr>
          <p:nvPr/>
        </p:nvGrpSpPr>
        <p:grpSpPr bwMode="auto">
          <a:xfrm>
            <a:off x="4911576" y="5445224"/>
            <a:ext cx="1104900" cy="461962"/>
            <a:chOff x="2312" y="1008"/>
            <a:chExt cx="512" cy="184"/>
          </a:xfrm>
        </p:grpSpPr>
        <p:sp>
          <p:nvSpPr>
            <p:cNvPr id="29" name="Rectangle 43"/>
            <p:cNvSpPr>
              <a:spLocks noChangeArrowheads="1"/>
            </p:cNvSpPr>
            <p:nvPr/>
          </p:nvSpPr>
          <p:spPr bwMode="auto">
            <a:xfrm>
              <a:off x="2312" y="10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44"/>
            <p:cNvSpPr>
              <a:spLocks noChangeArrowheads="1"/>
            </p:cNvSpPr>
            <p:nvPr/>
          </p:nvSpPr>
          <p:spPr bwMode="auto">
            <a:xfrm>
              <a:off x="2441" y="1008"/>
              <a:ext cx="277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4" name="Rectangle 48"/>
          <p:cNvSpPr>
            <a:spLocks noChangeArrowheads="1"/>
          </p:cNvSpPr>
          <p:nvPr/>
        </p:nvSpPr>
        <p:spPr bwMode="auto">
          <a:xfrm>
            <a:off x="1803251" y="5445224"/>
            <a:ext cx="7683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R-type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89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Cycle Data Path</a:t>
            </a:r>
          </a:p>
        </p:txBody>
      </p:sp>
      <p:sp>
        <p:nvSpPr>
          <p:cNvPr id="51" name="Rectangle 150"/>
          <p:cNvSpPr>
            <a:spLocks noChangeArrowheads="1"/>
          </p:cNvSpPr>
          <p:nvPr/>
        </p:nvSpPr>
        <p:spPr bwMode="auto">
          <a:xfrm>
            <a:off x="428625" y="3088003"/>
            <a:ext cx="78581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FFFF66"/>
                </a:solidFill>
                <a:effectLst/>
                <a:latin typeface="Times New Roman" pitchFamily="18" charset="0"/>
                <a:cs typeface="Arial" pitchFamily="34" charset="0"/>
              </a:rPr>
              <a:t>Clk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2" name="Group 139"/>
          <p:cNvGrpSpPr>
            <a:grpSpLocks/>
          </p:cNvGrpSpPr>
          <p:nvPr/>
        </p:nvGrpSpPr>
        <p:grpSpPr bwMode="auto">
          <a:xfrm>
            <a:off x="1143000" y="2383153"/>
            <a:ext cx="7358062" cy="882650"/>
            <a:chOff x="519113" y="1428750"/>
            <a:chExt cx="4362449" cy="571490"/>
          </a:xfrm>
        </p:grpSpPr>
        <p:sp>
          <p:nvSpPr>
            <p:cNvPr id="53" name="Line 136"/>
            <p:cNvSpPr>
              <a:spLocks noChangeShapeType="1"/>
            </p:cNvSpPr>
            <p:nvPr/>
          </p:nvSpPr>
          <p:spPr bwMode="auto">
            <a:xfrm>
              <a:off x="519113" y="1739771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137"/>
            <p:cNvSpPr>
              <a:spLocks noChangeShapeType="1"/>
            </p:cNvSpPr>
            <p:nvPr/>
          </p:nvSpPr>
          <p:spPr bwMode="auto">
            <a:xfrm>
              <a:off x="900113" y="1739771"/>
              <a:ext cx="0" cy="23326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Line 140"/>
            <p:cNvSpPr>
              <a:spLocks noChangeShapeType="1"/>
            </p:cNvSpPr>
            <p:nvPr/>
          </p:nvSpPr>
          <p:spPr bwMode="auto">
            <a:xfrm>
              <a:off x="4481513" y="1739771"/>
              <a:ext cx="0" cy="23326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Line 143"/>
            <p:cNvSpPr>
              <a:spLocks noChangeShapeType="1"/>
            </p:cNvSpPr>
            <p:nvPr/>
          </p:nvSpPr>
          <p:spPr bwMode="auto">
            <a:xfrm>
              <a:off x="900113" y="1973036"/>
              <a:ext cx="1905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144"/>
            <p:cNvSpPr>
              <a:spLocks noChangeShapeType="1"/>
            </p:cNvSpPr>
            <p:nvPr/>
          </p:nvSpPr>
          <p:spPr bwMode="auto">
            <a:xfrm>
              <a:off x="2805113" y="1739771"/>
              <a:ext cx="16764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145"/>
            <p:cNvSpPr>
              <a:spLocks noChangeShapeType="1"/>
            </p:cNvSpPr>
            <p:nvPr/>
          </p:nvSpPr>
          <p:spPr bwMode="auto">
            <a:xfrm>
              <a:off x="2805113" y="1739771"/>
              <a:ext cx="0" cy="23326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179"/>
            <p:cNvSpPr>
              <a:spLocks noChangeShapeType="1"/>
            </p:cNvSpPr>
            <p:nvPr/>
          </p:nvSpPr>
          <p:spPr bwMode="auto">
            <a:xfrm flipV="1">
              <a:off x="900113" y="1428750"/>
              <a:ext cx="0" cy="3110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180"/>
            <p:cNvSpPr>
              <a:spLocks noChangeArrowheads="1"/>
            </p:cNvSpPr>
            <p:nvPr/>
          </p:nvSpPr>
          <p:spPr bwMode="auto">
            <a:xfrm>
              <a:off x="2411861" y="1428750"/>
              <a:ext cx="395302" cy="215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Cycle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Line 181"/>
            <p:cNvSpPr>
              <a:spLocks noChangeShapeType="1"/>
            </p:cNvSpPr>
            <p:nvPr/>
          </p:nvSpPr>
          <p:spPr bwMode="auto">
            <a:xfrm flipV="1">
              <a:off x="4481513" y="1428750"/>
              <a:ext cx="0" cy="3110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184"/>
            <p:cNvSpPr>
              <a:spLocks noChangeShapeType="1"/>
            </p:cNvSpPr>
            <p:nvPr/>
          </p:nvSpPr>
          <p:spPr bwMode="auto">
            <a:xfrm>
              <a:off x="900113" y="1584260"/>
              <a:ext cx="1447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187"/>
            <p:cNvSpPr>
              <a:spLocks noChangeShapeType="1"/>
            </p:cNvSpPr>
            <p:nvPr/>
          </p:nvSpPr>
          <p:spPr bwMode="auto">
            <a:xfrm flipH="1" flipV="1">
              <a:off x="2890930" y="1559876"/>
              <a:ext cx="1567093" cy="243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136"/>
            <p:cNvSpPr>
              <a:spLocks noChangeShapeType="1"/>
            </p:cNvSpPr>
            <p:nvPr/>
          </p:nvSpPr>
          <p:spPr bwMode="auto">
            <a:xfrm>
              <a:off x="4500562" y="2000240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14"/>
          <p:cNvGrpSpPr>
            <a:grpSpLocks/>
          </p:cNvGrpSpPr>
          <p:nvPr/>
        </p:nvGrpSpPr>
        <p:grpSpPr bwMode="auto">
          <a:xfrm>
            <a:off x="1714500" y="3442015"/>
            <a:ext cx="1196975" cy="390525"/>
            <a:chOff x="488" y="2544"/>
            <a:chExt cx="464" cy="184"/>
          </a:xfrm>
        </p:grpSpPr>
        <p:sp>
          <p:nvSpPr>
            <p:cNvPr id="66" name="Rectangle 15"/>
            <p:cNvSpPr>
              <a:spLocks noChangeArrowheads="1"/>
            </p:cNvSpPr>
            <p:nvPr/>
          </p:nvSpPr>
          <p:spPr bwMode="auto">
            <a:xfrm>
              <a:off x="48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Rectangle 16"/>
            <p:cNvSpPr>
              <a:spLocks noChangeArrowheads="1"/>
            </p:cNvSpPr>
            <p:nvPr/>
          </p:nvSpPr>
          <p:spPr bwMode="auto">
            <a:xfrm>
              <a:off x="611" y="2544"/>
              <a:ext cx="288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 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8" name="Group 17"/>
          <p:cNvGrpSpPr>
            <a:grpSpLocks/>
          </p:cNvGrpSpPr>
          <p:nvPr/>
        </p:nvGrpSpPr>
        <p:grpSpPr bwMode="auto">
          <a:xfrm>
            <a:off x="2951162" y="3442015"/>
            <a:ext cx="1263650" cy="390525"/>
            <a:chOff x="968" y="2544"/>
            <a:chExt cx="464" cy="184"/>
          </a:xfrm>
        </p:grpSpPr>
        <p:sp>
          <p:nvSpPr>
            <p:cNvPr id="69" name="Rectangle 18"/>
            <p:cNvSpPr>
              <a:spLocks noChangeArrowheads="1"/>
            </p:cNvSpPr>
            <p:nvPr/>
          </p:nvSpPr>
          <p:spPr bwMode="auto">
            <a:xfrm>
              <a:off x="96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Rectangle 19"/>
            <p:cNvSpPr>
              <a:spLocks noChangeArrowheads="1"/>
            </p:cNvSpPr>
            <p:nvPr/>
          </p:nvSpPr>
          <p:spPr bwMode="auto">
            <a:xfrm>
              <a:off x="1057" y="2544"/>
              <a:ext cx="294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ID/Reg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1" name="Group 20"/>
          <p:cNvGrpSpPr>
            <a:grpSpLocks/>
          </p:cNvGrpSpPr>
          <p:nvPr/>
        </p:nvGrpSpPr>
        <p:grpSpPr bwMode="auto">
          <a:xfrm>
            <a:off x="4187825" y="3442015"/>
            <a:ext cx="1196975" cy="388938"/>
            <a:chOff x="1448" y="2544"/>
            <a:chExt cx="464" cy="184"/>
          </a:xfrm>
        </p:grpSpPr>
        <p:sp>
          <p:nvSpPr>
            <p:cNvPr id="72" name="Rectangle 21"/>
            <p:cNvSpPr>
              <a:spLocks noChangeArrowheads="1"/>
            </p:cNvSpPr>
            <p:nvPr/>
          </p:nvSpPr>
          <p:spPr bwMode="auto">
            <a:xfrm>
              <a:off x="144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Rectangle 22"/>
            <p:cNvSpPr>
              <a:spLocks noChangeArrowheads="1"/>
            </p:cNvSpPr>
            <p:nvPr/>
          </p:nvSpPr>
          <p:spPr bwMode="auto">
            <a:xfrm>
              <a:off x="1551" y="2544"/>
              <a:ext cx="232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4" name="Group 23"/>
          <p:cNvGrpSpPr>
            <a:grpSpLocks/>
          </p:cNvGrpSpPr>
          <p:nvPr/>
        </p:nvGrpSpPr>
        <p:grpSpPr bwMode="auto">
          <a:xfrm>
            <a:off x="5426075" y="3442015"/>
            <a:ext cx="1195387" cy="388938"/>
            <a:chOff x="1928" y="2544"/>
            <a:chExt cx="464" cy="184"/>
          </a:xfrm>
        </p:grpSpPr>
        <p:sp>
          <p:nvSpPr>
            <p:cNvPr id="75" name="Rectangle 24"/>
            <p:cNvSpPr>
              <a:spLocks noChangeArrowheads="1"/>
            </p:cNvSpPr>
            <p:nvPr/>
          </p:nvSpPr>
          <p:spPr bwMode="auto">
            <a:xfrm>
              <a:off x="192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Rectangle 25"/>
            <p:cNvSpPr>
              <a:spLocks noChangeArrowheads="1"/>
            </p:cNvSpPr>
            <p:nvPr/>
          </p:nvSpPr>
          <p:spPr bwMode="auto">
            <a:xfrm>
              <a:off x="2035" y="2544"/>
              <a:ext cx="246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7" name="Group 26"/>
          <p:cNvGrpSpPr>
            <a:grpSpLocks/>
          </p:cNvGrpSpPr>
          <p:nvPr/>
        </p:nvGrpSpPr>
        <p:grpSpPr bwMode="auto">
          <a:xfrm>
            <a:off x="6662737" y="3442015"/>
            <a:ext cx="1195388" cy="388938"/>
            <a:chOff x="2408" y="2544"/>
            <a:chExt cx="464" cy="184"/>
          </a:xfrm>
        </p:grpSpPr>
        <p:sp>
          <p:nvSpPr>
            <p:cNvPr id="78" name="Rectangle 27"/>
            <p:cNvSpPr>
              <a:spLocks noChangeArrowheads="1"/>
            </p:cNvSpPr>
            <p:nvPr/>
          </p:nvSpPr>
          <p:spPr bwMode="auto">
            <a:xfrm>
              <a:off x="240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Rectangle 28"/>
            <p:cNvSpPr>
              <a:spLocks noChangeArrowheads="1"/>
            </p:cNvSpPr>
            <p:nvPr/>
          </p:nvSpPr>
          <p:spPr bwMode="auto">
            <a:xfrm>
              <a:off x="2544" y="2544"/>
              <a:ext cx="184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Wr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0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Multiple Cycle Data Path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858963" y="2346325"/>
            <a:ext cx="1196975" cy="390525"/>
            <a:chOff x="488" y="2544"/>
            <a:chExt cx="464" cy="184"/>
          </a:xfrm>
        </p:grpSpPr>
        <p:sp>
          <p:nvSpPr>
            <p:cNvPr id="3" name="Rectangle 15"/>
            <p:cNvSpPr>
              <a:spLocks noChangeArrowheads="1"/>
            </p:cNvSpPr>
            <p:nvPr/>
          </p:nvSpPr>
          <p:spPr bwMode="auto">
            <a:xfrm>
              <a:off x="48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Rectangle 16"/>
            <p:cNvSpPr>
              <a:spLocks noChangeArrowheads="1"/>
            </p:cNvSpPr>
            <p:nvPr/>
          </p:nvSpPr>
          <p:spPr bwMode="auto">
            <a:xfrm>
              <a:off x="611" y="2544"/>
              <a:ext cx="288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 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095625" y="2346325"/>
            <a:ext cx="1263650" cy="390525"/>
            <a:chOff x="968" y="2544"/>
            <a:chExt cx="464" cy="184"/>
          </a:xfrm>
        </p:grpSpPr>
        <p:sp>
          <p:nvSpPr>
            <p:cNvPr id="6" name="Rectangle 18"/>
            <p:cNvSpPr>
              <a:spLocks noChangeArrowheads="1"/>
            </p:cNvSpPr>
            <p:nvPr/>
          </p:nvSpPr>
          <p:spPr bwMode="auto">
            <a:xfrm>
              <a:off x="96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19"/>
            <p:cNvSpPr>
              <a:spLocks noChangeArrowheads="1"/>
            </p:cNvSpPr>
            <p:nvPr/>
          </p:nvSpPr>
          <p:spPr bwMode="auto">
            <a:xfrm>
              <a:off x="1057" y="2544"/>
              <a:ext cx="294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ID/Reg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 20"/>
          <p:cNvGrpSpPr>
            <a:grpSpLocks/>
          </p:cNvGrpSpPr>
          <p:nvPr/>
        </p:nvGrpSpPr>
        <p:grpSpPr bwMode="auto">
          <a:xfrm>
            <a:off x="4332288" y="2346325"/>
            <a:ext cx="1196975" cy="388938"/>
            <a:chOff x="1448" y="2544"/>
            <a:chExt cx="464" cy="184"/>
          </a:xfrm>
        </p:grpSpPr>
        <p:sp>
          <p:nvSpPr>
            <p:cNvPr id="10" name="Rectangle 21"/>
            <p:cNvSpPr>
              <a:spLocks noChangeArrowheads="1"/>
            </p:cNvSpPr>
            <p:nvPr/>
          </p:nvSpPr>
          <p:spPr bwMode="auto">
            <a:xfrm>
              <a:off x="144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22"/>
            <p:cNvSpPr>
              <a:spLocks noChangeArrowheads="1"/>
            </p:cNvSpPr>
            <p:nvPr/>
          </p:nvSpPr>
          <p:spPr bwMode="auto">
            <a:xfrm>
              <a:off x="1551" y="2544"/>
              <a:ext cx="232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Group 23"/>
          <p:cNvGrpSpPr>
            <a:grpSpLocks/>
          </p:cNvGrpSpPr>
          <p:nvPr/>
        </p:nvGrpSpPr>
        <p:grpSpPr bwMode="auto">
          <a:xfrm>
            <a:off x="5570538" y="2346325"/>
            <a:ext cx="1195387" cy="388938"/>
            <a:chOff x="1928" y="2544"/>
            <a:chExt cx="464" cy="184"/>
          </a:xfrm>
        </p:grpSpPr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>
              <a:off x="192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25"/>
            <p:cNvSpPr>
              <a:spLocks noChangeArrowheads="1"/>
            </p:cNvSpPr>
            <p:nvPr/>
          </p:nvSpPr>
          <p:spPr bwMode="auto">
            <a:xfrm>
              <a:off x="2035" y="2544"/>
              <a:ext cx="246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Group 26"/>
          <p:cNvGrpSpPr>
            <a:grpSpLocks/>
          </p:cNvGrpSpPr>
          <p:nvPr/>
        </p:nvGrpSpPr>
        <p:grpSpPr bwMode="auto">
          <a:xfrm>
            <a:off x="6807200" y="2346325"/>
            <a:ext cx="1195388" cy="388938"/>
            <a:chOff x="2408" y="2544"/>
            <a:chExt cx="464" cy="184"/>
          </a:xfrm>
        </p:grpSpPr>
        <p:sp>
          <p:nvSpPr>
            <p:cNvPr id="19" name="Rectangle 27"/>
            <p:cNvSpPr>
              <a:spLocks noChangeArrowheads="1"/>
            </p:cNvSpPr>
            <p:nvPr/>
          </p:nvSpPr>
          <p:spPr bwMode="auto">
            <a:xfrm>
              <a:off x="2408" y="2552"/>
              <a:ext cx="464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8"/>
            <p:cNvSpPr>
              <a:spLocks noChangeArrowheads="1"/>
            </p:cNvSpPr>
            <p:nvPr/>
          </p:nvSpPr>
          <p:spPr bwMode="auto">
            <a:xfrm>
              <a:off x="2544" y="2544"/>
              <a:ext cx="184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Wr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" name="Group 157"/>
          <p:cNvGrpSpPr>
            <a:grpSpLocks/>
          </p:cNvGrpSpPr>
          <p:nvPr/>
        </p:nvGrpSpPr>
        <p:grpSpPr bwMode="auto">
          <a:xfrm>
            <a:off x="1335088" y="2757488"/>
            <a:ext cx="7167562" cy="1270000"/>
            <a:chOff x="523875" y="3571876"/>
            <a:chExt cx="4572000" cy="1122097"/>
          </a:xfrm>
        </p:grpSpPr>
        <p:sp>
          <p:nvSpPr>
            <p:cNvPr id="22" name="Line 4"/>
            <p:cNvSpPr>
              <a:spLocks noChangeShapeType="1"/>
            </p:cNvSpPr>
            <p:nvPr/>
          </p:nvSpPr>
          <p:spPr bwMode="auto">
            <a:xfrm>
              <a:off x="904875" y="4693973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5"/>
            <p:cNvSpPr>
              <a:spLocks noChangeShapeType="1"/>
            </p:cNvSpPr>
            <p:nvPr/>
          </p:nvSpPr>
          <p:spPr bwMode="auto">
            <a:xfrm>
              <a:off x="904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6"/>
            <p:cNvSpPr>
              <a:spLocks noChangeShapeType="1"/>
            </p:cNvSpPr>
            <p:nvPr/>
          </p:nvSpPr>
          <p:spPr bwMode="auto">
            <a:xfrm flipV="1">
              <a:off x="1285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1285875" y="4468225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8"/>
            <p:cNvSpPr>
              <a:spLocks noChangeShapeType="1"/>
            </p:cNvSpPr>
            <p:nvPr/>
          </p:nvSpPr>
          <p:spPr bwMode="auto">
            <a:xfrm>
              <a:off x="1666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9"/>
            <p:cNvSpPr>
              <a:spLocks noChangeShapeType="1"/>
            </p:cNvSpPr>
            <p:nvPr/>
          </p:nvSpPr>
          <p:spPr bwMode="auto">
            <a:xfrm>
              <a:off x="523875" y="4468225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1"/>
            <p:cNvSpPr>
              <a:spLocks noChangeArrowheads="1"/>
            </p:cNvSpPr>
            <p:nvPr/>
          </p:nvSpPr>
          <p:spPr bwMode="auto">
            <a:xfrm>
              <a:off x="1038288" y="4092248"/>
              <a:ext cx="522515" cy="294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Cycle 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29"/>
            <p:cNvSpPr>
              <a:spLocks noChangeShapeType="1"/>
            </p:cNvSpPr>
            <p:nvPr/>
          </p:nvSpPr>
          <p:spPr bwMode="auto">
            <a:xfrm>
              <a:off x="1666875" y="4693973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30"/>
            <p:cNvSpPr>
              <a:spLocks noChangeShapeType="1"/>
            </p:cNvSpPr>
            <p:nvPr/>
          </p:nvSpPr>
          <p:spPr bwMode="auto">
            <a:xfrm flipV="1">
              <a:off x="2047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31"/>
            <p:cNvSpPr>
              <a:spLocks noChangeShapeType="1"/>
            </p:cNvSpPr>
            <p:nvPr/>
          </p:nvSpPr>
          <p:spPr bwMode="auto">
            <a:xfrm>
              <a:off x="2047875" y="4468225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32"/>
            <p:cNvSpPr>
              <a:spLocks noChangeShapeType="1"/>
            </p:cNvSpPr>
            <p:nvPr/>
          </p:nvSpPr>
          <p:spPr bwMode="auto">
            <a:xfrm>
              <a:off x="2428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33"/>
            <p:cNvSpPr>
              <a:spLocks noChangeShapeType="1"/>
            </p:cNvSpPr>
            <p:nvPr/>
          </p:nvSpPr>
          <p:spPr bwMode="auto">
            <a:xfrm flipV="1">
              <a:off x="1666875" y="4091980"/>
              <a:ext cx="0" cy="3009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1800795" y="4092248"/>
              <a:ext cx="522514" cy="294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Cycle 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Line 35"/>
            <p:cNvSpPr>
              <a:spLocks noChangeShapeType="1"/>
            </p:cNvSpPr>
            <p:nvPr/>
          </p:nvSpPr>
          <p:spPr bwMode="auto">
            <a:xfrm>
              <a:off x="2428875" y="4693973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V="1">
              <a:off x="2809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37"/>
            <p:cNvSpPr>
              <a:spLocks noChangeShapeType="1"/>
            </p:cNvSpPr>
            <p:nvPr/>
          </p:nvSpPr>
          <p:spPr bwMode="auto">
            <a:xfrm>
              <a:off x="2809875" y="4468225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38"/>
            <p:cNvSpPr>
              <a:spLocks noChangeShapeType="1"/>
            </p:cNvSpPr>
            <p:nvPr/>
          </p:nvSpPr>
          <p:spPr bwMode="auto">
            <a:xfrm>
              <a:off x="3190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39"/>
            <p:cNvSpPr>
              <a:spLocks noChangeShapeType="1"/>
            </p:cNvSpPr>
            <p:nvPr/>
          </p:nvSpPr>
          <p:spPr bwMode="auto">
            <a:xfrm flipV="1">
              <a:off x="2428875" y="4091980"/>
              <a:ext cx="0" cy="3009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>
              <a:off x="2562288" y="4092248"/>
              <a:ext cx="522515" cy="294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Cycle 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>
              <a:off x="3190875" y="4693973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42"/>
            <p:cNvSpPr>
              <a:spLocks noChangeShapeType="1"/>
            </p:cNvSpPr>
            <p:nvPr/>
          </p:nvSpPr>
          <p:spPr bwMode="auto">
            <a:xfrm flipV="1">
              <a:off x="3571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43"/>
            <p:cNvSpPr>
              <a:spLocks noChangeShapeType="1"/>
            </p:cNvSpPr>
            <p:nvPr/>
          </p:nvSpPr>
          <p:spPr bwMode="auto">
            <a:xfrm>
              <a:off x="3571875" y="4468225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44"/>
            <p:cNvSpPr>
              <a:spLocks noChangeShapeType="1"/>
            </p:cNvSpPr>
            <p:nvPr/>
          </p:nvSpPr>
          <p:spPr bwMode="auto">
            <a:xfrm>
              <a:off x="3952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45"/>
            <p:cNvSpPr>
              <a:spLocks noChangeShapeType="1"/>
            </p:cNvSpPr>
            <p:nvPr/>
          </p:nvSpPr>
          <p:spPr bwMode="auto">
            <a:xfrm flipV="1">
              <a:off x="3190875" y="4091980"/>
              <a:ext cx="0" cy="3009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46"/>
            <p:cNvSpPr>
              <a:spLocks noChangeArrowheads="1"/>
            </p:cNvSpPr>
            <p:nvPr/>
          </p:nvSpPr>
          <p:spPr bwMode="auto">
            <a:xfrm>
              <a:off x="3324795" y="4092248"/>
              <a:ext cx="522514" cy="294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Cycle 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Line 47"/>
            <p:cNvSpPr>
              <a:spLocks noChangeShapeType="1"/>
            </p:cNvSpPr>
            <p:nvPr/>
          </p:nvSpPr>
          <p:spPr bwMode="auto">
            <a:xfrm>
              <a:off x="3952875" y="4693973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8"/>
            <p:cNvSpPr>
              <a:spLocks noChangeShapeType="1"/>
            </p:cNvSpPr>
            <p:nvPr/>
          </p:nvSpPr>
          <p:spPr bwMode="auto">
            <a:xfrm flipV="1">
              <a:off x="4333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9"/>
            <p:cNvSpPr>
              <a:spLocks noChangeShapeType="1"/>
            </p:cNvSpPr>
            <p:nvPr/>
          </p:nvSpPr>
          <p:spPr bwMode="auto">
            <a:xfrm>
              <a:off x="4333875" y="4468225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50"/>
            <p:cNvSpPr>
              <a:spLocks noChangeShapeType="1"/>
            </p:cNvSpPr>
            <p:nvPr/>
          </p:nvSpPr>
          <p:spPr bwMode="auto">
            <a:xfrm>
              <a:off x="4714875" y="4468225"/>
              <a:ext cx="0" cy="2257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51"/>
            <p:cNvSpPr>
              <a:spLocks noChangeShapeType="1"/>
            </p:cNvSpPr>
            <p:nvPr/>
          </p:nvSpPr>
          <p:spPr bwMode="auto">
            <a:xfrm flipV="1">
              <a:off x="3952875" y="4091980"/>
              <a:ext cx="0" cy="3009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52"/>
            <p:cNvSpPr>
              <a:spLocks noChangeArrowheads="1"/>
            </p:cNvSpPr>
            <p:nvPr/>
          </p:nvSpPr>
          <p:spPr bwMode="auto">
            <a:xfrm>
              <a:off x="4086288" y="4092248"/>
              <a:ext cx="522515" cy="294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Cycle 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Line 53"/>
            <p:cNvSpPr>
              <a:spLocks noChangeShapeType="1"/>
            </p:cNvSpPr>
            <p:nvPr/>
          </p:nvSpPr>
          <p:spPr bwMode="auto">
            <a:xfrm>
              <a:off x="4714875" y="4693973"/>
              <a:ext cx="381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Line 139"/>
            <p:cNvSpPr>
              <a:spLocks noChangeShapeType="1"/>
            </p:cNvSpPr>
            <p:nvPr/>
          </p:nvSpPr>
          <p:spPr bwMode="auto">
            <a:xfrm flipV="1">
              <a:off x="4714875" y="3640485"/>
              <a:ext cx="0" cy="8277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Line 139"/>
            <p:cNvSpPr>
              <a:spLocks noChangeShapeType="1"/>
            </p:cNvSpPr>
            <p:nvPr/>
          </p:nvSpPr>
          <p:spPr bwMode="auto">
            <a:xfrm flipV="1">
              <a:off x="857224" y="3571876"/>
              <a:ext cx="0" cy="8277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5" name="Rectangle 3"/>
          <p:cNvSpPr>
            <a:spLocks noChangeArrowheads="1"/>
          </p:cNvSpPr>
          <p:nvPr/>
        </p:nvSpPr>
        <p:spPr bwMode="auto">
          <a:xfrm>
            <a:off x="574675" y="3756025"/>
            <a:ext cx="4968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FFFF66"/>
                </a:solidFill>
                <a:effectLst/>
                <a:latin typeface="Times New Roman" pitchFamily="18" charset="0"/>
                <a:cs typeface="Arial" pitchFamily="34" charset="0"/>
              </a:rPr>
              <a:t>Clk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3"/>
          <p:cNvSpPr>
            <a:spLocks noChangeArrowheads="1"/>
          </p:cNvSpPr>
          <p:nvPr/>
        </p:nvSpPr>
        <p:spPr bwMode="auto">
          <a:xfrm>
            <a:off x="1214438" y="3771900"/>
            <a:ext cx="49688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Clk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13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Pipelining</a:t>
            </a:r>
            <a:endParaRPr lang="en-US" altLang="en-US" sz="3200" b="1" u="sng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Rectangle 71"/>
          <p:cNvSpPr>
            <a:spLocks noChangeArrowheads="1"/>
          </p:cNvSpPr>
          <p:nvPr/>
        </p:nvSpPr>
        <p:spPr bwMode="auto">
          <a:xfrm>
            <a:off x="357267" y="2280050"/>
            <a:ext cx="1035096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Program Flow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3" name="Group 4"/>
          <p:cNvGrpSpPr>
            <a:grpSpLocks/>
          </p:cNvGrpSpPr>
          <p:nvPr/>
        </p:nvGrpSpPr>
        <p:grpSpPr bwMode="auto">
          <a:xfrm>
            <a:off x="1709494" y="2480061"/>
            <a:ext cx="4165784" cy="390543"/>
            <a:chOff x="344" y="994"/>
            <a:chExt cx="2624" cy="246"/>
          </a:xfrm>
        </p:grpSpPr>
        <p:sp>
          <p:nvSpPr>
            <p:cNvPr id="108" name="Rectangle 5"/>
            <p:cNvSpPr>
              <a:spLocks noChangeArrowheads="1"/>
            </p:cNvSpPr>
            <p:nvPr/>
          </p:nvSpPr>
          <p:spPr bwMode="auto">
            <a:xfrm>
              <a:off x="344" y="1016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Rectangle 6"/>
            <p:cNvSpPr>
              <a:spLocks noChangeArrowheads="1"/>
            </p:cNvSpPr>
            <p:nvPr/>
          </p:nvSpPr>
          <p:spPr bwMode="auto">
            <a:xfrm>
              <a:off x="360" y="994"/>
              <a:ext cx="54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IFetch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Rectangle 7"/>
            <p:cNvSpPr>
              <a:spLocks noChangeArrowheads="1"/>
            </p:cNvSpPr>
            <p:nvPr/>
          </p:nvSpPr>
          <p:spPr bwMode="auto">
            <a:xfrm>
              <a:off x="872" y="1016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Rectangle 8"/>
            <p:cNvSpPr>
              <a:spLocks noChangeArrowheads="1"/>
            </p:cNvSpPr>
            <p:nvPr/>
          </p:nvSpPr>
          <p:spPr bwMode="auto">
            <a:xfrm>
              <a:off x="1400" y="1016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Rectangle 9"/>
            <p:cNvSpPr>
              <a:spLocks noChangeArrowheads="1"/>
            </p:cNvSpPr>
            <p:nvPr/>
          </p:nvSpPr>
          <p:spPr bwMode="auto">
            <a:xfrm>
              <a:off x="1928" y="1016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Rectangle 10"/>
            <p:cNvSpPr>
              <a:spLocks noChangeArrowheads="1"/>
            </p:cNvSpPr>
            <p:nvPr/>
          </p:nvSpPr>
          <p:spPr bwMode="auto">
            <a:xfrm>
              <a:off x="2456" y="1016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Rectangle 11"/>
            <p:cNvSpPr>
              <a:spLocks noChangeArrowheads="1"/>
            </p:cNvSpPr>
            <p:nvPr/>
          </p:nvSpPr>
          <p:spPr bwMode="auto">
            <a:xfrm>
              <a:off x="845" y="994"/>
              <a:ext cx="39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Dcd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Rectangle 12"/>
            <p:cNvSpPr>
              <a:spLocks noChangeArrowheads="1"/>
            </p:cNvSpPr>
            <p:nvPr/>
          </p:nvSpPr>
          <p:spPr bwMode="auto">
            <a:xfrm>
              <a:off x="1373" y="994"/>
              <a:ext cx="45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1905" y="994"/>
              <a:ext cx="44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2481" y="994"/>
              <a:ext cx="3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WB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4" name="Group 15"/>
          <p:cNvGrpSpPr>
            <a:grpSpLocks/>
          </p:cNvGrpSpPr>
          <p:nvPr/>
        </p:nvGrpSpPr>
        <p:grpSpPr bwMode="auto">
          <a:xfrm>
            <a:off x="2566456" y="2964497"/>
            <a:ext cx="4165784" cy="390543"/>
            <a:chOff x="872" y="1330"/>
            <a:chExt cx="2624" cy="246"/>
          </a:xfrm>
        </p:grpSpPr>
        <p:sp>
          <p:nvSpPr>
            <p:cNvPr id="98" name="Rectangle 16"/>
            <p:cNvSpPr>
              <a:spLocks noChangeArrowheads="1"/>
            </p:cNvSpPr>
            <p:nvPr/>
          </p:nvSpPr>
          <p:spPr bwMode="auto">
            <a:xfrm>
              <a:off x="872" y="1352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Rectangle 17"/>
            <p:cNvSpPr>
              <a:spLocks noChangeArrowheads="1"/>
            </p:cNvSpPr>
            <p:nvPr/>
          </p:nvSpPr>
          <p:spPr bwMode="auto">
            <a:xfrm>
              <a:off x="888" y="1330"/>
              <a:ext cx="54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IFetch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Rectangle 18"/>
            <p:cNvSpPr>
              <a:spLocks noChangeArrowheads="1"/>
            </p:cNvSpPr>
            <p:nvPr/>
          </p:nvSpPr>
          <p:spPr bwMode="auto">
            <a:xfrm>
              <a:off x="1400" y="1352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Rectangle 19"/>
            <p:cNvSpPr>
              <a:spLocks noChangeArrowheads="1"/>
            </p:cNvSpPr>
            <p:nvPr/>
          </p:nvSpPr>
          <p:spPr bwMode="auto">
            <a:xfrm>
              <a:off x="1928" y="1352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Rectangle 20"/>
            <p:cNvSpPr>
              <a:spLocks noChangeArrowheads="1"/>
            </p:cNvSpPr>
            <p:nvPr/>
          </p:nvSpPr>
          <p:spPr bwMode="auto">
            <a:xfrm>
              <a:off x="2456" y="1352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Rectangle 21"/>
            <p:cNvSpPr>
              <a:spLocks noChangeArrowheads="1"/>
            </p:cNvSpPr>
            <p:nvPr/>
          </p:nvSpPr>
          <p:spPr bwMode="auto">
            <a:xfrm>
              <a:off x="2984" y="1352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Rectangle 22"/>
            <p:cNvSpPr>
              <a:spLocks noChangeArrowheads="1"/>
            </p:cNvSpPr>
            <p:nvPr/>
          </p:nvSpPr>
          <p:spPr bwMode="auto">
            <a:xfrm>
              <a:off x="1373" y="1330"/>
              <a:ext cx="39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Dcd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Rectangle 23"/>
            <p:cNvSpPr>
              <a:spLocks noChangeArrowheads="1"/>
            </p:cNvSpPr>
            <p:nvPr/>
          </p:nvSpPr>
          <p:spPr bwMode="auto">
            <a:xfrm>
              <a:off x="1901" y="1330"/>
              <a:ext cx="45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Rectangle 24"/>
            <p:cNvSpPr>
              <a:spLocks noChangeArrowheads="1"/>
            </p:cNvSpPr>
            <p:nvPr/>
          </p:nvSpPr>
          <p:spPr bwMode="auto">
            <a:xfrm>
              <a:off x="2433" y="1330"/>
              <a:ext cx="44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Rectangle 25"/>
            <p:cNvSpPr>
              <a:spLocks noChangeArrowheads="1"/>
            </p:cNvSpPr>
            <p:nvPr/>
          </p:nvSpPr>
          <p:spPr bwMode="auto">
            <a:xfrm>
              <a:off x="3009" y="1330"/>
              <a:ext cx="3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WB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oup 26"/>
          <p:cNvGrpSpPr>
            <a:grpSpLocks/>
          </p:cNvGrpSpPr>
          <p:nvPr/>
        </p:nvGrpSpPr>
        <p:grpSpPr bwMode="auto">
          <a:xfrm>
            <a:off x="3430552" y="3481593"/>
            <a:ext cx="4165784" cy="390543"/>
            <a:chOff x="1400" y="1666"/>
            <a:chExt cx="2624" cy="246"/>
          </a:xfrm>
        </p:grpSpPr>
        <p:sp>
          <p:nvSpPr>
            <p:cNvPr id="88" name="Rectangle 27"/>
            <p:cNvSpPr>
              <a:spLocks noChangeArrowheads="1"/>
            </p:cNvSpPr>
            <p:nvPr/>
          </p:nvSpPr>
          <p:spPr bwMode="auto">
            <a:xfrm>
              <a:off x="1400" y="1688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Rectangle 28"/>
            <p:cNvSpPr>
              <a:spLocks noChangeArrowheads="1"/>
            </p:cNvSpPr>
            <p:nvPr/>
          </p:nvSpPr>
          <p:spPr bwMode="auto">
            <a:xfrm>
              <a:off x="1416" y="1666"/>
              <a:ext cx="54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IFetch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Rectangle 29"/>
            <p:cNvSpPr>
              <a:spLocks noChangeArrowheads="1"/>
            </p:cNvSpPr>
            <p:nvPr/>
          </p:nvSpPr>
          <p:spPr bwMode="auto">
            <a:xfrm>
              <a:off x="1928" y="1688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Rectangle 30"/>
            <p:cNvSpPr>
              <a:spLocks noChangeArrowheads="1"/>
            </p:cNvSpPr>
            <p:nvPr/>
          </p:nvSpPr>
          <p:spPr bwMode="auto">
            <a:xfrm>
              <a:off x="2456" y="1688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31"/>
            <p:cNvSpPr>
              <a:spLocks noChangeArrowheads="1"/>
            </p:cNvSpPr>
            <p:nvPr/>
          </p:nvSpPr>
          <p:spPr bwMode="auto">
            <a:xfrm>
              <a:off x="2984" y="1688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Rectangle 32"/>
            <p:cNvSpPr>
              <a:spLocks noChangeArrowheads="1"/>
            </p:cNvSpPr>
            <p:nvPr/>
          </p:nvSpPr>
          <p:spPr bwMode="auto">
            <a:xfrm>
              <a:off x="3512" y="1688"/>
              <a:ext cx="512" cy="2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Rectangle 33"/>
            <p:cNvSpPr>
              <a:spLocks noChangeArrowheads="1"/>
            </p:cNvSpPr>
            <p:nvPr/>
          </p:nvSpPr>
          <p:spPr bwMode="auto">
            <a:xfrm>
              <a:off x="1901" y="1666"/>
              <a:ext cx="39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Dcd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34"/>
            <p:cNvSpPr>
              <a:spLocks noChangeArrowheads="1"/>
            </p:cNvSpPr>
            <p:nvPr/>
          </p:nvSpPr>
          <p:spPr bwMode="auto">
            <a:xfrm>
              <a:off x="2429" y="1666"/>
              <a:ext cx="45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Rectangle 35"/>
            <p:cNvSpPr>
              <a:spLocks noChangeArrowheads="1"/>
            </p:cNvSpPr>
            <p:nvPr/>
          </p:nvSpPr>
          <p:spPr bwMode="auto">
            <a:xfrm>
              <a:off x="2961" y="1666"/>
              <a:ext cx="44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Rectangle 36"/>
            <p:cNvSpPr>
              <a:spLocks noChangeArrowheads="1"/>
            </p:cNvSpPr>
            <p:nvPr/>
          </p:nvSpPr>
          <p:spPr bwMode="auto">
            <a:xfrm>
              <a:off x="3537" y="1666"/>
              <a:ext cx="3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WB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8" name="Line 72"/>
          <p:cNvSpPr>
            <a:spLocks noChangeShapeType="1"/>
          </p:cNvSpPr>
          <p:nvPr/>
        </p:nvSpPr>
        <p:spPr bwMode="auto">
          <a:xfrm flipV="1">
            <a:off x="2404395" y="2104936"/>
            <a:ext cx="5943865" cy="4572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73"/>
          <p:cNvSpPr>
            <a:spLocks noChangeArrowheads="1"/>
          </p:cNvSpPr>
          <p:nvPr/>
        </p:nvSpPr>
        <p:spPr bwMode="auto">
          <a:xfrm>
            <a:off x="1641200" y="1930307"/>
            <a:ext cx="717185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Time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Rectangle 71"/>
          <p:cNvSpPr>
            <a:spLocks noChangeArrowheads="1"/>
          </p:cNvSpPr>
          <p:nvPr/>
        </p:nvSpPr>
        <p:spPr bwMode="auto">
          <a:xfrm>
            <a:off x="619248" y="2474806"/>
            <a:ext cx="1038747" cy="175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1</a:t>
            </a:r>
            <a:r>
              <a:rPr kumimoji="0" lang="en-US" altLang="en-US" sz="1800" b="1" i="0" u="none" strike="noStrike" cap="none" normalizeH="0" baseline="3000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st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Inst.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kumimoji="0" lang="en-US" altLang="en-US" sz="1800" b="1" i="0" u="none" strike="noStrike" cap="none" normalizeH="0" baseline="3000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nd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Inst.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3</a:t>
            </a:r>
            <a:r>
              <a:rPr kumimoji="0" lang="en-US" altLang="en-US" sz="1800" b="1" i="0" u="none" strike="noStrike" cap="none" normalizeH="0" baseline="3000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rd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Inst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158" name="Straight Arrow Connector 78"/>
          <p:cNvCxnSpPr>
            <a:cxnSpLocks noChangeShapeType="1"/>
          </p:cNvCxnSpPr>
          <p:nvPr/>
        </p:nvCxnSpPr>
        <p:spPr bwMode="auto">
          <a:xfrm rot="5400000">
            <a:off x="-583865" y="3726987"/>
            <a:ext cx="2139141" cy="1633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2473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Pipelining</a:t>
            </a:r>
            <a:endParaRPr lang="en-US" altLang="en-US" sz="3200" b="1" u="sng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7"/>
          <p:cNvSpPr>
            <a:spLocks noChangeArrowheads="1"/>
          </p:cNvSpPr>
          <p:nvPr/>
        </p:nvSpPr>
        <p:spPr bwMode="auto">
          <a:xfrm>
            <a:off x="70045" y="1276350"/>
            <a:ext cx="1695978" cy="64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Time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(clock cycles)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445458" y="2424112"/>
            <a:ext cx="590550" cy="407988"/>
            <a:chOff x="2624" y="1200"/>
            <a:chExt cx="340" cy="294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2816" y="1205"/>
              <a:ext cx="148" cy="289"/>
            </a:xfrm>
            <a:custGeom>
              <a:avLst/>
              <a:gdLst>
                <a:gd name="T0" fmla="*/ 0 w 148"/>
                <a:gd name="T1" fmla="*/ 0 h 289"/>
                <a:gd name="T2" fmla="*/ 147 w 148"/>
                <a:gd name="T3" fmla="*/ 0 h 289"/>
                <a:gd name="T4" fmla="*/ 147 w 148"/>
                <a:gd name="T5" fmla="*/ 288 h 289"/>
                <a:gd name="T6" fmla="*/ 0 w 148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solidFill>
              <a:schemeClr val="accent1"/>
            </a:solidFill>
            <a:ln w="25400" cap="rnd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2624" y="1200"/>
              <a:ext cx="340" cy="289"/>
              <a:chOff x="2624" y="1200"/>
              <a:chExt cx="340" cy="289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2624" y="1200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2793" y="1200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4445458" y="4937794"/>
            <a:ext cx="590550" cy="407988"/>
            <a:chOff x="2624" y="2592"/>
            <a:chExt cx="340" cy="294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816" y="2597"/>
              <a:ext cx="148" cy="289"/>
            </a:xfrm>
            <a:custGeom>
              <a:avLst/>
              <a:gdLst>
                <a:gd name="T0" fmla="*/ 0 w 148"/>
                <a:gd name="T1" fmla="*/ 0 h 289"/>
                <a:gd name="T2" fmla="*/ 147 w 148"/>
                <a:gd name="T3" fmla="*/ 0 h 289"/>
                <a:gd name="T4" fmla="*/ 147 w 148"/>
                <a:gd name="T5" fmla="*/ 288 h 289"/>
                <a:gd name="T6" fmla="*/ 0 w 148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solidFill>
              <a:schemeClr val="accent1"/>
            </a:solidFill>
            <a:ln w="25400" cap="rnd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" name="Group 9"/>
            <p:cNvGrpSpPr>
              <a:grpSpLocks/>
            </p:cNvGrpSpPr>
            <p:nvPr/>
          </p:nvGrpSpPr>
          <p:grpSpPr bwMode="auto">
            <a:xfrm>
              <a:off x="2624" y="2592"/>
              <a:ext cx="340" cy="289"/>
              <a:chOff x="2624" y="2592"/>
              <a:chExt cx="340" cy="289"/>
            </a:xfrm>
          </p:grpSpPr>
          <p:sp>
            <p:nvSpPr>
              <p:cNvPr id="15" name="Freeform 10"/>
              <p:cNvSpPr>
                <a:spLocks/>
              </p:cNvSpPr>
              <p:nvPr/>
            </p:nvSpPr>
            <p:spPr bwMode="auto">
              <a:xfrm>
                <a:off x="2624" y="2592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Freeform 11"/>
              <p:cNvSpPr>
                <a:spLocks/>
              </p:cNvSpPr>
              <p:nvPr/>
            </p:nvSpPr>
            <p:spPr bwMode="auto">
              <a:xfrm>
                <a:off x="2793" y="2592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4436092" y="4945732"/>
            <a:ext cx="623570" cy="274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I.Mem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378312" y="2459037"/>
            <a:ext cx="322205" cy="2459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r.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400" b="1" i="1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>
            <a:off x="900571" y="2446337"/>
            <a:ext cx="0" cy="284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1581608" y="1922462"/>
            <a:ext cx="69373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961425" y="2400300"/>
            <a:ext cx="875241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Instr 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947138" y="3350265"/>
            <a:ext cx="875241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Instr 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939200" y="4070345"/>
            <a:ext cx="875241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Instr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3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936025" y="5006449"/>
            <a:ext cx="875241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Instr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4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>
            <a:off x="2888121" y="2024062"/>
            <a:ext cx="0" cy="39338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3639008" y="2024062"/>
            <a:ext cx="0" cy="39338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>
            <a:off x="4389896" y="2024062"/>
            <a:ext cx="0" cy="39338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6"/>
          <p:cNvSpPr>
            <a:spLocks noChangeShapeType="1"/>
          </p:cNvSpPr>
          <p:nvPr/>
        </p:nvSpPr>
        <p:spPr bwMode="auto">
          <a:xfrm>
            <a:off x="5140783" y="2024062"/>
            <a:ext cx="0" cy="39338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27"/>
          <p:cNvSpPr>
            <a:spLocks noChangeShapeType="1"/>
          </p:cNvSpPr>
          <p:nvPr/>
        </p:nvSpPr>
        <p:spPr bwMode="auto">
          <a:xfrm>
            <a:off x="5891671" y="2024062"/>
            <a:ext cx="0" cy="39338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28"/>
          <p:cNvSpPr>
            <a:spLocks noChangeShapeType="1"/>
          </p:cNvSpPr>
          <p:nvPr/>
        </p:nvSpPr>
        <p:spPr bwMode="auto">
          <a:xfrm>
            <a:off x="6640971" y="2024062"/>
            <a:ext cx="0" cy="39338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9"/>
          <p:cNvSpPr>
            <a:spLocks noChangeShapeType="1"/>
          </p:cNvSpPr>
          <p:nvPr/>
        </p:nvSpPr>
        <p:spPr bwMode="auto">
          <a:xfrm>
            <a:off x="7391858" y="2024062"/>
            <a:ext cx="0" cy="39338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30"/>
          <p:cNvSpPr>
            <a:spLocks noChangeShapeType="1"/>
          </p:cNvSpPr>
          <p:nvPr/>
        </p:nvSpPr>
        <p:spPr bwMode="auto">
          <a:xfrm>
            <a:off x="8142746" y="2024062"/>
            <a:ext cx="0" cy="39338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1"/>
          <p:cNvGrpSpPr>
            <a:grpSpLocks/>
          </p:cNvGrpSpPr>
          <p:nvPr/>
        </p:nvGrpSpPr>
        <p:grpSpPr bwMode="auto">
          <a:xfrm>
            <a:off x="3827921" y="2357437"/>
            <a:ext cx="369887" cy="668338"/>
            <a:chOff x="2269" y="1152"/>
            <a:chExt cx="213" cy="481"/>
          </a:xfrm>
        </p:grpSpPr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269" y="1152"/>
              <a:ext cx="213" cy="481"/>
            </a:xfrm>
            <a:custGeom>
              <a:avLst/>
              <a:gdLst>
                <a:gd name="T0" fmla="*/ 0 w 213"/>
                <a:gd name="T1" fmla="*/ 320 h 481"/>
                <a:gd name="T2" fmla="*/ 71 w 213"/>
                <a:gd name="T3" fmla="*/ 240 h 481"/>
                <a:gd name="T4" fmla="*/ 0 w 213"/>
                <a:gd name="T5" fmla="*/ 160 h 481"/>
                <a:gd name="T6" fmla="*/ 0 w 213"/>
                <a:gd name="T7" fmla="*/ 0 h 481"/>
                <a:gd name="T8" fmla="*/ 212 w 213"/>
                <a:gd name="T9" fmla="*/ 160 h 481"/>
                <a:gd name="T10" fmla="*/ 212 w 213"/>
                <a:gd name="T11" fmla="*/ 320 h 481"/>
                <a:gd name="T12" fmla="*/ 0 w 213"/>
                <a:gd name="T13" fmla="*/ 480 h 481"/>
                <a:gd name="T14" fmla="*/ 0 w 213"/>
                <a:gd name="T15" fmla="*/ 320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 rot="5400000">
              <a:off x="2157" y="1280"/>
              <a:ext cx="442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ALU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6" name="Group 34"/>
          <p:cNvGrpSpPr>
            <a:grpSpLocks/>
          </p:cNvGrpSpPr>
          <p:nvPr/>
        </p:nvGrpSpPr>
        <p:grpSpPr bwMode="auto">
          <a:xfrm>
            <a:off x="2209955" y="2490787"/>
            <a:ext cx="622757" cy="401638"/>
            <a:chOff x="1338" y="1248"/>
            <a:chExt cx="358" cy="289"/>
          </a:xfrm>
        </p:grpSpPr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338" y="1254"/>
              <a:ext cx="358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I.Mem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8" name="Group 36"/>
            <p:cNvGrpSpPr>
              <a:grpSpLocks/>
            </p:cNvGrpSpPr>
            <p:nvPr/>
          </p:nvGrpSpPr>
          <p:grpSpPr bwMode="auto">
            <a:xfrm>
              <a:off x="1343" y="1248"/>
              <a:ext cx="340" cy="289"/>
              <a:chOff x="1343" y="1248"/>
              <a:chExt cx="340" cy="289"/>
            </a:xfrm>
          </p:grpSpPr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1343" y="1248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1512" y="1248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3014173" y="2505075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2" name="Group 40"/>
          <p:cNvGrpSpPr>
            <a:grpSpLocks/>
          </p:cNvGrpSpPr>
          <p:nvPr/>
        </p:nvGrpSpPr>
        <p:grpSpPr bwMode="auto">
          <a:xfrm>
            <a:off x="3018296" y="2490787"/>
            <a:ext cx="514350" cy="401638"/>
            <a:chOff x="1803" y="1248"/>
            <a:chExt cx="296" cy="289"/>
          </a:xfrm>
        </p:grpSpPr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803" y="1248"/>
              <a:ext cx="149" cy="289"/>
            </a:xfrm>
            <a:custGeom>
              <a:avLst/>
              <a:gdLst>
                <a:gd name="T0" fmla="*/ 148 w 149"/>
                <a:gd name="T1" fmla="*/ 0 h 289"/>
                <a:gd name="T2" fmla="*/ 0 w 149"/>
                <a:gd name="T3" fmla="*/ 0 h 289"/>
                <a:gd name="T4" fmla="*/ 0 w 149"/>
                <a:gd name="T5" fmla="*/ 288 h 289"/>
                <a:gd name="T6" fmla="*/ 148 w 149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9"/>
                <a:gd name="T13" fmla="*/ 0 h 289"/>
                <a:gd name="T14" fmla="*/ 149 w 149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9" h="289">
                  <a:moveTo>
                    <a:pt x="148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8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951" y="1248"/>
              <a:ext cx="148" cy="289"/>
            </a:xfrm>
            <a:custGeom>
              <a:avLst/>
              <a:gdLst>
                <a:gd name="T0" fmla="*/ 0 w 148"/>
                <a:gd name="T1" fmla="*/ 0 h 289"/>
                <a:gd name="T2" fmla="*/ 147 w 148"/>
                <a:gd name="T3" fmla="*/ 0 h 289"/>
                <a:gd name="T4" fmla="*/ 147 w 148"/>
                <a:gd name="T5" fmla="*/ 288 h 289"/>
                <a:gd name="T6" fmla="*/ 0 w 148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" name="Line 43"/>
          <p:cNvSpPr>
            <a:spLocks noChangeShapeType="1"/>
          </p:cNvSpPr>
          <p:nvPr/>
        </p:nvSpPr>
        <p:spPr bwMode="auto">
          <a:xfrm>
            <a:off x="2803983" y="2690812"/>
            <a:ext cx="1952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2926221" y="2557462"/>
            <a:ext cx="84137" cy="133350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Line 45"/>
          <p:cNvSpPr>
            <a:spLocks noChangeShapeType="1"/>
          </p:cNvSpPr>
          <p:nvPr/>
        </p:nvSpPr>
        <p:spPr bwMode="auto">
          <a:xfrm>
            <a:off x="3527883" y="2557462"/>
            <a:ext cx="3000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46"/>
          <p:cNvSpPr>
            <a:spLocks noChangeArrowheads="1"/>
          </p:cNvSpPr>
          <p:nvPr/>
        </p:nvSpPr>
        <p:spPr bwMode="auto">
          <a:xfrm>
            <a:off x="4431113" y="2498725"/>
            <a:ext cx="668454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D. Mem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9" name="Group 48"/>
          <p:cNvGrpSpPr>
            <a:grpSpLocks/>
          </p:cNvGrpSpPr>
          <p:nvPr/>
        </p:nvGrpSpPr>
        <p:grpSpPr bwMode="auto">
          <a:xfrm>
            <a:off x="5307471" y="2490787"/>
            <a:ext cx="493712" cy="401638"/>
            <a:chOff x="3120" y="1248"/>
            <a:chExt cx="284" cy="289"/>
          </a:xfrm>
        </p:grpSpPr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120" y="1248"/>
              <a:ext cx="142" cy="289"/>
            </a:xfrm>
            <a:custGeom>
              <a:avLst/>
              <a:gdLst>
                <a:gd name="T0" fmla="*/ 141 w 142"/>
                <a:gd name="T1" fmla="*/ 0 h 289"/>
                <a:gd name="T2" fmla="*/ 0 w 142"/>
                <a:gd name="T3" fmla="*/ 0 h 289"/>
                <a:gd name="T4" fmla="*/ 0 w 142"/>
                <a:gd name="T5" fmla="*/ 288 h 289"/>
                <a:gd name="T6" fmla="*/ 141 w 14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solidFill>
              <a:srgbClr val="FFFF00"/>
            </a:solidFill>
            <a:ln w="25400" cap="rnd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96" name="Freeform 50"/>
            <p:cNvSpPr>
              <a:spLocks/>
            </p:cNvSpPr>
            <p:nvPr/>
          </p:nvSpPr>
          <p:spPr bwMode="auto">
            <a:xfrm>
              <a:off x="3261" y="1248"/>
              <a:ext cx="143" cy="289"/>
            </a:xfrm>
            <a:custGeom>
              <a:avLst/>
              <a:gdLst>
                <a:gd name="T0" fmla="*/ 0 w 143"/>
                <a:gd name="T1" fmla="*/ 0 h 289"/>
                <a:gd name="T2" fmla="*/ 142 w 143"/>
                <a:gd name="T3" fmla="*/ 0 h 289"/>
                <a:gd name="T4" fmla="*/ 142 w 143"/>
                <a:gd name="T5" fmla="*/ 288 h 289"/>
                <a:gd name="T6" fmla="*/ 0 w 143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97" name="Line 51"/>
          <p:cNvSpPr>
            <a:spLocks noChangeShapeType="1"/>
          </p:cNvSpPr>
          <p:nvPr/>
        </p:nvSpPr>
        <p:spPr bwMode="auto">
          <a:xfrm>
            <a:off x="5037596" y="2690812"/>
            <a:ext cx="2698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8" name="Line 52"/>
          <p:cNvSpPr>
            <a:spLocks noChangeShapeType="1"/>
          </p:cNvSpPr>
          <p:nvPr/>
        </p:nvSpPr>
        <p:spPr bwMode="auto">
          <a:xfrm>
            <a:off x="4196221" y="2690812"/>
            <a:ext cx="2968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Freeform 53"/>
          <p:cNvSpPr>
            <a:spLocks/>
          </p:cNvSpPr>
          <p:nvPr/>
        </p:nvSpPr>
        <p:spPr bwMode="auto">
          <a:xfrm>
            <a:off x="4420058" y="2690812"/>
            <a:ext cx="749300" cy="268288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Line 54"/>
          <p:cNvSpPr>
            <a:spLocks noChangeShapeType="1"/>
          </p:cNvSpPr>
          <p:nvPr/>
        </p:nvSpPr>
        <p:spPr bwMode="auto">
          <a:xfrm>
            <a:off x="3527883" y="2824162"/>
            <a:ext cx="3000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1" name="Freeform 55"/>
          <p:cNvSpPr>
            <a:spLocks/>
          </p:cNvSpPr>
          <p:nvPr/>
        </p:nvSpPr>
        <p:spPr bwMode="auto">
          <a:xfrm>
            <a:off x="3702508" y="2682875"/>
            <a:ext cx="585788" cy="387350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102" name="Group 56"/>
          <p:cNvGrpSpPr>
            <a:grpSpLocks/>
          </p:cNvGrpSpPr>
          <p:nvPr/>
        </p:nvGrpSpPr>
        <p:grpSpPr bwMode="auto">
          <a:xfrm>
            <a:off x="2951318" y="3148260"/>
            <a:ext cx="3602491" cy="712788"/>
            <a:chOff x="1765" y="1600"/>
            <a:chExt cx="2072" cy="513"/>
          </a:xfrm>
        </p:grpSpPr>
        <p:grpSp>
          <p:nvGrpSpPr>
            <p:cNvPr id="4103" name="Group 57"/>
            <p:cNvGrpSpPr>
              <a:grpSpLocks/>
            </p:cNvGrpSpPr>
            <p:nvPr/>
          </p:nvGrpSpPr>
          <p:grpSpPr bwMode="auto">
            <a:xfrm>
              <a:off x="2696" y="1600"/>
              <a:ext cx="213" cy="481"/>
              <a:chOff x="2696" y="1600"/>
              <a:chExt cx="213" cy="481"/>
            </a:xfrm>
          </p:grpSpPr>
          <p:sp>
            <p:nvSpPr>
              <p:cNvPr id="4129" name="Freeform 58"/>
              <p:cNvSpPr>
                <a:spLocks/>
              </p:cNvSpPr>
              <p:nvPr/>
            </p:nvSpPr>
            <p:spPr bwMode="auto">
              <a:xfrm>
                <a:off x="2696" y="1600"/>
                <a:ext cx="213" cy="481"/>
              </a:xfrm>
              <a:custGeom>
                <a:avLst/>
                <a:gdLst>
                  <a:gd name="T0" fmla="*/ 0 w 213"/>
                  <a:gd name="T1" fmla="*/ 320 h 481"/>
                  <a:gd name="T2" fmla="*/ 71 w 213"/>
                  <a:gd name="T3" fmla="*/ 240 h 481"/>
                  <a:gd name="T4" fmla="*/ 0 w 213"/>
                  <a:gd name="T5" fmla="*/ 160 h 481"/>
                  <a:gd name="T6" fmla="*/ 0 w 213"/>
                  <a:gd name="T7" fmla="*/ 0 h 481"/>
                  <a:gd name="T8" fmla="*/ 212 w 213"/>
                  <a:gd name="T9" fmla="*/ 160 h 481"/>
                  <a:gd name="T10" fmla="*/ 212 w 213"/>
                  <a:gd name="T11" fmla="*/ 320 h 481"/>
                  <a:gd name="T12" fmla="*/ 0 w 213"/>
                  <a:gd name="T13" fmla="*/ 480 h 481"/>
                  <a:gd name="T14" fmla="*/ 0 w 213"/>
                  <a:gd name="T15" fmla="*/ 320 h 4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3"/>
                  <a:gd name="T25" fmla="*/ 0 h 481"/>
                  <a:gd name="T26" fmla="*/ 213 w 213"/>
                  <a:gd name="T27" fmla="*/ 481 h 48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3" h="481">
                    <a:moveTo>
                      <a:pt x="0" y="320"/>
                    </a:moveTo>
                    <a:lnTo>
                      <a:pt x="71" y="24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212" y="160"/>
                    </a:lnTo>
                    <a:lnTo>
                      <a:pt x="212" y="320"/>
                    </a:lnTo>
                    <a:lnTo>
                      <a:pt x="0" y="480"/>
                    </a:lnTo>
                    <a:lnTo>
                      <a:pt x="0" y="32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30" name="Rectangle 59"/>
              <p:cNvSpPr>
                <a:spLocks noChangeArrowheads="1"/>
              </p:cNvSpPr>
              <p:nvPr/>
            </p:nvSpPr>
            <p:spPr bwMode="auto">
              <a:xfrm rot="5400000">
                <a:off x="2584" y="1728"/>
                <a:ext cx="442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effectLst/>
                    <a:latin typeface="Times New Roman" pitchFamily="18" charset="0"/>
                    <a:cs typeface="Arial" pitchFamily="34" charset="0"/>
                  </a:rPr>
                  <a:t>ALU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104" name="Group 60"/>
            <p:cNvGrpSpPr>
              <a:grpSpLocks/>
            </p:cNvGrpSpPr>
            <p:nvPr/>
          </p:nvGrpSpPr>
          <p:grpSpPr bwMode="auto">
            <a:xfrm>
              <a:off x="1765" y="1696"/>
              <a:ext cx="359" cy="289"/>
              <a:chOff x="1765" y="1696"/>
              <a:chExt cx="359" cy="289"/>
            </a:xfrm>
          </p:grpSpPr>
          <p:sp>
            <p:nvSpPr>
              <p:cNvPr id="4125" name="Rectangle 61"/>
              <p:cNvSpPr>
                <a:spLocks noChangeArrowheads="1"/>
              </p:cNvSpPr>
              <p:nvPr/>
            </p:nvSpPr>
            <p:spPr bwMode="auto">
              <a:xfrm>
                <a:off x="1765" y="1702"/>
                <a:ext cx="359" cy="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smtClean="0">
                    <a:ln>
                      <a:noFill/>
                    </a:ln>
                    <a:effectLst/>
                    <a:latin typeface="Times New Roman" pitchFamily="18" charset="0"/>
                    <a:cs typeface="Arial" pitchFamily="34" charset="0"/>
                  </a:rPr>
                  <a:t>I.Mem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4126" name="Group 62"/>
              <p:cNvGrpSpPr>
                <a:grpSpLocks/>
              </p:cNvGrpSpPr>
              <p:nvPr/>
            </p:nvGrpSpPr>
            <p:grpSpPr bwMode="auto">
              <a:xfrm>
                <a:off x="1770" y="1696"/>
                <a:ext cx="340" cy="289"/>
                <a:chOff x="1770" y="1696"/>
                <a:chExt cx="340" cy="289"/>
              </a:xfrm>
            </p:grpSpPr>
            <p:sp>
              <p:nvSpPr>
                <p:cNvPr id="4127" name="Freeform 63"/>
                <p:cNvSpPr>
                  <a:spLocks/>
                </p:cNvSpPr>
                <p:nvPr/>
              </p:nvSpPr>
              <p:spPr bwMode="auto">
                <a:xfrm>
                  <a:off x="1770" y="1696"/>
                  <a:ext cx="170" cy="289"/>
                </a:xfrm>
                <a:custGeom>
                  <a:avLst/>
                  <a:gdLst>
                    <a:gd name="T0" fmla="*/ 169 w 170"/>
                    <a:gd name="T1" fmla="*/ 0 h 289"/>
                    <a:gd name="T2" fmla="*/ 0 w 170"/>
                    <a:gd name="T3" fmla="*/ 0 h 289"/>
                    <a:gd name="T4" fmla="*/ 0 w 170"/>
                    <a:gd name="T5" fmla="*/ 288 h 289"/>
                    <a:gd name="T6" fmla="*/ 169 w 170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0"/>
                    <a:gd name="T13" fmla="*/ 0 h 289"/>
                    <a:gd name="T14" fmla="*/ 170 w 170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0" h="289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9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28" name="Freeform 64"/>
                <p:cNvSpPr>
                  <a:spLocks/>
                </p:cNvSpPr>
                <p:nvPr/>
              </p:nvSpPr>
              <p:spPr bwMode="auto">
                <a:xfrm>
                  <a:off x="1939" y="1696"/>
                  <a:ext cx="171" cy="289"/>
                </a:xfrm>
                <a:custGeom>
                  <a:avLst/>
                  <a:gdLst>
                    <a:gd name="T0" fmla="*/ 0 w 171"/>
                    <a:gd name="T1" fmla="*/ 0 h 289"/>
                    <a:gd name="T2" fmla="*/ 170 w 171"/>
                    <a:gd name="T3" fmla="*/ 0 h 289"/>
                    <a:gd name="T4" fmla="*/ 170 w 171"/>
                    <a:gd name="T5" fmla="*/ 288 h 289"/>
                    <a:gd name="T6" fmla="*/ 0 w 171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1"/>
                    <a:gd name="T13" fmla="*/ 0 h 289"/>
                    <a:gd name="T14" fmla="*/ 171 w 171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" h="289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4105" name="Rectangle 65"/>
            <p:cNvSpPr>
              <a:spLocks noChangeArrowheads="1"/>
            </p:cNvSpPr>
            <p:nvPr/>
          </p:nvSpPr>
          <p:spPr bwMode="auto">
            <a:xfrm>
              <a:off x="2229" y="1707"/>
              <a:ext cx="299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06" name="Group 66"/>
            <p:cNvGrpSpPr>
              <a:grpSpLocks/>
            </p:cNvGrpSpPr>
            <p:nvPr/>
          </p:nvGrpSpPr>
          <p:grpSpPr bwMode="auto">
            <a:xfrm>
              <a:off x="2230" y="1696"/>
              <a:ext cx="296" cy="289"/>
              <a:chOff x="2230" y="1696"/>
              <a:chExt cx="296" cy="289"/>
            </a:xfrm>
          </p:grpSpPr>
          <p:sp>
            <p:nvSpPr>
              <p:cNvPr id="4123" name="Freeform 67"/>
              <p:cNvSpPr>
                <a:spLocks/>
              </p:cNvSpPr>
              <p:nvPr/>
            </p:nvSpPr>
            <p:spPr bwMode="auto">
              <a:xfrm>
                <a:off x="2230" y="1696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4" name="Freeform 68"/>
              <p:cNvSpPr>
                <a:spLocks/>
              </p:cNvSpPr>
              <p:nvPr/>
            </p:nvSpPr>
            <p:spPr bwMode="auto">
              <a:xfrm>
                <a:off x="2378" y="1696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07" name="Line 69"/>
            <p:cNvSpPr>
              <a:spLocks noChangeShapeType="1"/>
            </p:cNvSpPr>
            <p:nvPr/>
          </p:nvSpPr>
          <p:spPr bwMode="auto">
            <a:xfrm>
              <a:off x="2107" y="1840"/>
              <a:ext cx="1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8" name="Freeform 70"/>
            <p:cNvSpPr>
              <a:spLocks/>
            </p:cNvSpPr>
            <p:nvPr/>
          </p:nvSpPr>
          <p:spPr bwMode="auto">
            <a:xfrm>
              <a:off x="2177" y="1744"/>
              <a:ext cx="48" cy="97"/>
            </a:xfrm>
            <a:custGeom>
              <a:avLst/>
              <a:gdLst>
                <a:gd name="T0" fmla="*/ 0 w 48"/>
                <a:gd name="T1" fmla="*/ 96 h 97"/>
                <a:gd name="T2" fmla="*/ 0 w 48"/>
                <a:gd name="T3" fmla="*/ 0 h 97"/>
                <a:gd name="T4" fmla="*/ 47 w 48"/>
                <a:gd name="T5" fmla="*/ 0 h 97"/>
                <a:gd name="T6" fmla="*/ 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9" name="Line 71"/>
            <p:cNvSpPr>
              <a:spLocks noChangeShapeType="1"/>
            </p:cNvSpPr>
            <p:nvPr/>
          </p:nvSpPr>
          <p:spPr bwMode="auto">
            <a:xfrm>
              <a:off x="2523" y="1744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0" name="Rectangle 72"/>
            <p:cNvSpPr>
              <a:spLocks noChangeArrowheads="1"/>
            </p:cNvSpPr>
            <p:nvPr/>
          </p:nvSpPr>
          <p:spPr bwMode="auto">
            <a:xfrm>
              <a:off x="3043" y="1702"/>
              <a:ext cx="384" cy="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D. 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11" name="Group 73"/>
            <p:cNvGrpSpPr>
              <a:grpSpLocks/>
            </p:cNvGrpSpPr>
            <p:nvPr/>
          </p:nvGrpSpPr>
          <p:grpSpPr bwMode="auto">
            <a:xfrm>
              <a:off x="3079" y="1696"/>
              <a:ext cx="325" cy="289"/>
              <a:chOff x="3079" y="1696"/>
              <a:chExt cx="325" cy="289"/>
            </a:xfrm>
          </p:grpSpPr>
          <p:sp>
            <p:nvSpPr>
              <p:cNvPr id="4121" name="Freeform 74"/>
              <p:cNvSpPr>
                <a:spLocks/>
              </p:cNvSpPr>
              <p:nvPr/>
            </p:nvSpPr>
            <p:spPr bwMode="auto">
              <a:xfrm>
                <a:off x="3079" y="1696"/>
                <a:ext cx="162" cy="289"/>
              </a:xfrm>
              <a:custGeom>
                <a:avLst/>
                <a:gdLst>
                  <a:gd name="T0" fmla="*/ 161 w 162"/>
                  <a:gd name="T1" fmla="*/ 0 h 289"/>
                  <a:gd name="T2" fmla="*/ 0 w 162"/>
                  <a:gd name="T3" fmla="*/ 0 h 289"/>
                  <a:gd name="T4" fmla="*/ 0 w 162"/>
                  <a:gd name="T5" fmla="*/ 288 h 289"/>
                  <a:gd name="T6" fmla="*/ 161 w 16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89"/>
                  <a:gd name="T14" fmla="*/ 162 w 16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89">
                    <a:moveTo>
                      <a:pt x="16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2" name="Freeform 75"/>
              <p:cNvSpPr>
                <a:spLocks/>
              </p:cNvSpPr>
              <p:nvPr/>
            </p:nvSpPr>
            <p:spPr bwMode="auto">
              <a:xfrm>
                <a:off x="3240" y="1696"/>
                <a:ext cx="164" cy="289"/>
              </a:xfrm>
              <a:custGeom>
                <a:avLst/>
                <a:gdLst>
                  <a:gd name="T0" fmla="*/ 0 w 164"/>
                  <a:gd name="T1" fmla="*/ 0 h 289"/>
                  <a:gd name="T2" fmla="*/ 163 w 164"/>
                  <a:gd name="T3" fmla="*/ 0 h 289"/>
                  <a:gd name="T4" fmla="*/ 163 w 164"/>
                  <a:gd name="T5" fmla="*/ 288 h 289"/>
                  <a:gd name="T6" fmla="*/ 0 w 164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4"/>
                  <a:gd name="T13" fmla="*/ 0 h 289"/>
                  <a:gd name="T14" fmla="*/ 164 w 164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4" h="289">
                    <a:moveTo>
                      <a:pt x="0" y="0"/>
                    </a:moveTo>
                    <a:lnTo>
                      <a:pt x="163" y="0"/>
                    </a:lnTo>
                    <a:lnTo>
                      <a:pt x="163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12" name="Rectangle 76"/>
            <p:cNvSpPr>
              <a:spLocks noChangeArrowheads="1"/>
            </p:cNvSpPr>
            <p:nvPr/>
          </p:nvSpPr>
          <p:spPr bwMode="auto">
            <a:xfrm>
              <a:off x="3536" y="1702"/>
              <a:ext cx="301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13" name="Group 77"/>
            <p:cNvGrpSpPr>
              <a:grpSpLocks/>
            </p:cNvGrpSpPr>
            <p:nvPr/>
          </p:nvGrpSpPr>
          <p:grpSpPr bwMode="auto">
            <a:xfrm>
              <a:off x="3547" y="1696"/>
              <a:ext cx="284" cy="289"/>
              <a:chOff x="3547" y="1696"/>
              <a:chExt cx="284" cy="289"/>
            </a:xfrm>
          </p:grpSpPr>
          <p:sp>
            <p:nvSpPr>
              <p:cNvPr id="4119" name="Freeform 78"/>
              <p:cNvSpPr>
                <a:spLocks/>
              </p:cNvSpPr>
              <p:nvPr/>
            </p:nvSpPr>
            <p:spPr bwMode="auto">
              <a:xfrm>
                <a:off x="3547" y="1696"/>
                <a:ext cx="142" cy="289"/>
              </a:xfrm>
              <a:custGeom>
                <a:avLst/>
                <a:gdLst>
                  <a:gd name="T0" fmla="*/ 141 w 142"/>
                  <a:gd name="T1" fmla="*/ 0 h 289"/>
                  <a:gd name="T2" fmla="*/ 0 w 142"/>
                  <a:gd name="T3" fmla="*/ 0 h 289"/>
                  <a:gd name="T4" fmla="*/ 0 w 142"/>
                  <a:gd name="T5" fmla="*/ 288 h 289"/>
                  <a:gd name="T6" fmla="*/ 141 w 14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289"/>
                  <a:gd name="T14" fmla="*/ 142 w 14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289">
                    <a:moveTo>
                      <a:pt x="14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0" name="Freeform 79"/>
              <p:cNvSpPr>
                <a:spLocks/>
              </p:cNvSpPr>
              <p:nvPr/>
            </p:nvSpPr>
            <p:spPr bwMode="auto">
              <a:xfrm>
                <a:off x="3688" y="1696"/>
                <a:ext cx="143" cy="289"/>
              </a:xfrm>
              <a:custGeom>
                <a:avLst/>
                <a:gdLst>
                  <a:gd name="T0" fmla="*/ 0 w 143"/>
                  <a:gd name="T1" fmla="*/ 0 h 289"/>
                  <a:gd name="T2" fmla="*/ 142 w 143"/>
                  <a:gd name="T3" fmla="*/ 0 h 289"/>
                  <a:gd name="T4" fmla="*/ 142 w 143"/>
                  <a:gd name="T5" fmla="*/ 288 h 289"/>
                  <a:gd name="T6" fmla="*/ 0 w 143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289"/>
                  <a:gd name="T14" fmla="*/ 143 w 143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289">
                    <a:moveTo>
                      <a:pt x="0" y="0"/>
                    </a:moveTo>
                    <a:lnTo>
                      <a:pt x="142" y="0"/>
                    </a:lnTo>
                    <a:lnTo>
                      <a:pt x="14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14" name="Line 80"/>
            <p:cNvSpPr>
              <a:spLocks noChangeShapeType="1"/>
            </p:cNvSpPr>
            <p:nvPr/>
          </p:nvSpPr>
          <p:spPr bwMode="auto">
            <a:xfrm>
              <a:off x="3392" y="1840"/>
              <a:ext cx="15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5" name="Line 81"/>
            <p:cNvSpPr>
              <a:spLocks noChangeShapeType="1"/>
            </p:cNvSpPr>
            <p:nvPr/>
          </p:nvSpPr>
          <p:spPr bwMode="auto">
            <a:xfrm>
              <a:off x="2908" y="1840"/>
              <a:ext cx="17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6" name="Freeform 82"/>
            <p:cNvSpPr>
              <a:spLocks/>
            </p:cNvSpPr>
            <p:nvPr/>
          </p:nvSpPr>
          <p:spPr bwMode="auto">
            <a:xfrm>
              <a:off x="3037" y="1840"/>
              <a:ext cx="431" cy="193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192 h 193"/>
                <a:gd name="T4" fmla="*/ 391 w 431"/>
                <a:gd name="T5" fmla="*/ 192 h 193"/>
                <a:gd name="T6" fmla="*/ 391 w 431"/>
                <a:gd name="T7" fmla="*/ 64 h 193"/>
                <a:gd name="T8" fmla="*/ 430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7" name="Line 83"/>
            <p:cNvSpPr>
              <a:spLocks noChangeShapeType="1"/>
            </p:cNvSpPr>
            <p:nvPr/>
          </p:nvSpPr>
          <p:spPr bwMode="auto">
            <a:xfrm>
              <a:off x="2523" y="1936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8" name="Freeform 84"/>
            <p:cNvSpPr>
              <a:spLocks/>
            </p:cNvSpPr>
            <p:nvPr/>
          </p:nvSpPr>
          <p:spPr bwMode="auto">
            <a:xfrm>
              <a:off x="2624" y="1835"/>
              <a:ext cx="337" cy="278"/>
            </a:xfrm>
            <a:custGeom>
              <a:avLst/>
              <a:gdLst>
                <a:gd name="T0" fmla="*/ 0 w 337"/>
                <a:gd name="T1" fmla="*/ 101 h 278"/>
                <a:gd name="T2" fmla="*/ 0 w 337"/>
                <a:gd name="T3" fmla="*/ 277 h 278"/>
                <a:gd name="T4" fmla="*/ 294 w 337"/>
                <a:gd name="T5" fmla="*/ 277 h 278"/>
                <a:gd name="T6" fmla="*/ 294 w 337"/>
                <a:gd name="T7" fmla="*/ 90 h 278"/>
                <a:gd name="T8" fmla="*/ 336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31" name="Group 85"/>
          <p:cNvGrpSpPr>
            <a:grpSpLocks/>
          </p:cNvGrpSpPr>
          <p:nvPr/>
        </p:nvGrpSpPr>
        <p:grpSpPr bwMode="auto">
          <a:xfrm>
            <a:off x="3694270" y="3940348"/>
            <a:ext cx="3602639" cy="712788"/>
            <a:chOff x="2192" y="2048"/>
            <a:chExt cx="2073" cy="513"/>
          </a:xfrm>
        </p:grpSpPr>
        <p:grpSp>
          <p:nvGrpSpPr>
            <p:cNvPr id="4132" name="Group 86"/>
            <p:cNvGrpSpPr>
              <a:grpSpLocks/>
            </p:cNvGrpSpPr>
            <p:nvPr/>
          </p:nvGrpSpPr>
          <p:grpSpPr bwMode="auto">
            <a:xfrm>
              <a:off x="3123" y="2048"/>
              <a:ext cx="213" cy="481"/>
              <a:chOff x="3123" y="2048"/>
              <a:chExt cx="213" cy="481"/>
            </a:xfrm>
          </p:grpSpPr>
          <p:sp>
            <p:nvSpPr>
              <p:cNvPr id="4159" name="Freeform 87"/>
              <p:cNvSpPr>
                <a:spLocks/>
              </p:cNvSpPr>
              <p:nvPr/>
            </p:nvSpPr>
            <p:spPr bwMode="auto">
              <a:xfrm>
                <a:off x="3123" y="2048"/>
                <a:ext cx="213" cy="481"/>
              </a:xfrm>
              <a:custGeom>
                <a:avLst/>
                <a:gdLst>
                  <a:gd name="T0" fmla="*/ 0 w 213"/>
                  <a:gd name="T1" fmla="*/ 320 h 481"/>
                  <a:gd name="T2" fmla="*/ 71 w 213"/>
                  <a:gd name="T3" fmla="*/ 240 h 481"/>
                  <a:gd name="T4" fmla="*/ 0 w 213"/>
                  <a:gd name="T5" fmla="*/ 160 h 481"/>
                  <a:gd name="T6" fmla="*/ 0 w 213"/>
                  <a:gd name="T7" fmla="*/ 0 h 481"/>
                  <a:gd name="T8" fmla="*/ 212 w 213"/>
                  <a:gd name="T9" fmla="*/ 160 h 481"/>
                  <a:gd name="T10" fmla="*/ 212 w 213"/>
                  <a:gd name="T11" fmla="*/ 320 h 481"/>
                  <a:gd name="T12" fmla="*/ 0 w 213"/>
                  <a:gd name="T13" fmla="*/ 480 h 481"/>
                  <a:gd name="T14" fmla="*/ 0 w 213"/>
                  <a:gd name="T15" fmla="*/ 320 h 4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3"/>
                  <a:gd name="T25" fmla="*/ 0 h 481"/>
                  <a:gd name="T26" fmla="*/ 213 w 213"/>
                  <a:gd name="T27" fmla="*/ 481 h 48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3" h="481">
                    <a:moveTo>
                      <a:pt x="0" y="320"/>
                    </a:moveTo>
                    <a:lnTo>
                      <a:pt x="71" y="24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212" y="160"/>
                    </a:lnTo>
                    <a:lnTo>
                      <a:pt x="212" y="320"/>
                    </a:lnTo>
                    <a:lnTo>
                      <a:pt x="0" y="480"/>
                    </a:lnTo>
                    <a:lnTo>
                      <a:pt x="0" y="32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Rectangle 88"/>
              <p:cNvSpPr>
                <a:spLocks noChangeArrowheads="1"/>
              </p:cNvSpPr>
              <p:nvPr/>
            </p:nvSpPr>
            <p:spPr bwMode="auto">
              <a:xfrm rot="5400000">
                <a:off x="3011" y="2176"/>
                <a:ext cx="442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effectLst/>
                    <a:latin typeface="Times New Roman" pitchFamily="18" charset="0"/>
                    <a:cs typeface="Arial" pitchFamily="34" charset="0"/>
                  </a:rPr>
                  <a:t>ALU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133" name="Group 89"/>
            <p:cNvGrpSpPr>
              <a:grpSpLocks/>
            </p:cNvGrpSpPr>
            <p:nvPr/>
          </p:nvGrpSpPr>
          <p:grpSpPr bwMode="auto">
            <a:xfrm>
              <a:off x="2192" y="2144"/>
              <a:ext cx="359" cy="289"/>
              <a:chOff x="2192" y="2144"/>
              <a:chExt cx="359" cy="289"/>
            </a:xfrm>
          </p:grpSpPr>
          <p:sp>
            <p:nvSpPr>
              <p:cNvPr id="4154" name="Rectangle 90"/>
              <p:cNvSpPr>
                <a:spLocks noChangeArrowheads="1"/>
              </p:cNvSpPr>
              <p:nvPr/>
            </p:nvSpPr>
            <p:spPr bwMode="auto">
              <a:xfrm>
                <a:off x="2192" y="2150"/>
                <a:ext cx="359" cy="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smtClean="0">
                    <a:ln>
                      <a:noFill/>
                    </a:ln>
                    <a:effectLst/>
                    <a:latin typeface="Times New Roman" pitchFamily="18" charset="0"/>
                    <a:cs typeface="Arial" pitchFamily="34" charset="0"/>
                  </a:rPr>
                  <a:t>I.Mem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4155" name="Group 91"/>
              <p:cNvGrpSpPr>
                <a:grpSpLocks/>
              </p:cNvGrpSpPr>
              <p:nvPr/>
            </p:nvGrpSpPr>
            <p:grpSpPr bwMode="auto">
              <a:xfrm>
                <a:off x="2197" y="2144"/>
                <a:ext cx="340" cy="289"/>
                <a:chOff x="2197" y="2144"/>
                <a:chExt cx="340" cy="289"/>
              </a:xfrm>
            </p:grpSpPr>
            <p:sp>
              <p:nvSpPr>
                <p:cNvPr id="4156" name="Freeform 92"/>
                <p:cNvSpPr>
                  <a:spLocks/>
                </p:cNvSpPr>
                <p:nvPr/>
              </p:nvSpPr>
              <p:spPr bwMode="auto">
                <a:xfrm>
                  <a:off x="2197" y="2144"/>
                  <a:ext cx="170" cy="289"/>
                </a:xfrm>
                <a:custGeom>
                  <a:avLst/>
                  <a:gdLst>
                    <a:gd name="T0" fmla="*/ 169 w 170"/>
                    <a:gd name="T1" fmla="*/ 0 h 289"/>
                    <a:gd name="T2" fmla="*/ 0 w 170"/>
                    <a:gd name="T3" fmla="*/ 0 h 289"/>
                    <a:gd name="T4" fmla="*/ 0 w 170"/>
                    <a:gd name="T5" fmla="*/ 288 h 289"/>
                    <a:gd name="T6" fmla="*/ 169 w 170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0"/>
                    <a:gd name="T13" fmla="*/ 0 h 289"/>
                    <a:gd name="T14" fmla="*/ 170 w 170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0" h="289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9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57" name="Freeform 93"/>
                <p:cNvSpPr>
                  <a:spLocks/>
                </p:cNvSpPr>
                <p:nvPr/>
              </p:nvSpPr>
              <p:spPr bwMode="auto">
                <a:xfrm>
                  <a:off x="2366" y="2144"/>
                  <a:ext cx="171" cy="289"/>
                </a:xfrm>
                <a:custGeom>
                  <a:avLst/>
                  <a:gdLst>
                    <a:gd name="T0" fmla="*/ 0 w 171"/>
                    <a:gd name="T1" fmla="*/ 0 h 289"/>
                    <a:gd name="T2" fmla="*/ 170 w 171"/>
                    <a:gd name="T3" fmla="*/ 0 h 289"/>
                    <a:gd name="T4" fmla="*/ 170 w 171"/>
                    <a:gd name="T5" fmla="*/ 288 h 289"/>
                    <a:gd name="T6" fmla="*/ 0 w 171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1"/>
                    <a:gd name="T13" fmla="*/ 0 h 289"/>
                    <a:gd name="T14" fmla="*/ 171 w 171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" h="289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4134" name="Rectangle 94"/>
            <p:cNvSpPr>
              <a:spLocks noChangeArrowheads="1"/>
            </p:cNvSpPr>
            <p:nvPr/>
          </p:nvSpPr>
          <p:spPr bwMode="auto">
            <a:xfrm>
              <a:off x="2655" y="2155"/>
              <a:ext cx="299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35" name="Group 95"/>
            <p:cNvGrpSpPr>
              <a:grpSpLocks/>
            </p:cNvGrpSpPr>
            <p:nvPr/>
          </p:nvGrpSpPr>
          <p:grpSpPr bwMode="auto">
            <a:xfrm>
              <a:off x="2657" y="2144"/>
              <a:ext cx="296" cy="289"/>
              <a:chOff x="2657" y="2144"/>
              <a:chExt cx="296" cy="289"/>
            </a:xfrm>
          </p:grpSpPr>
          <p:sp>
            <p:nvSpPr>
              <p:cNvPr id="4152" name="Freeform 96"/>
              <p:cNvSpPr>
                <a:spLocks/>
              </p:cNvSpPr>
              <p:nvPr/>
            </p:nvSpPr>
            <p:spPr bwMode="auto">
              <a:xfrm>
                <a:off x="2657" y="2144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53" name="Freeform 97"/>
              <p:cNvSpPr>
                <a:spLocks/>
              </p:cNvSpPr>
              <p:nvPr/>
            </p:nvSpPr>
            <p:spPr bwMode="auto">
              <a:xfrm>
                <a:off x="2805" y="2144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36" name="Line 98"/>
            <p:cNvSpPr>
              <a:spLocks noChangeShapeType="1"/>
            </p:cNvSpPr>
            <p:nvPr/>
          </p:nvSpPr>
          <p:spPr bwMode="auto">
            <a:xfrm>
              <a:off x="2534" y="2288"/>
              <a:ext cx="1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7" name="Freeform 99"/>
            <p:cNvSpPr>
              <a:spLocks/>
            </p:cNvSpPr>
            <p:nvPr/>
          </p:nvSpPr>
          <p:spPr bwMode="auto">
            <a:xfrm>
              <a:off x="2604" y="2192"/>
              <a:ext cx="48" cy="97"/>
            </a:xfrm>
            <a:custGeom>
              <a:avLst/>
              <a:gdLst>
                <a:gd name="T0" fmla="*/ 0 w 48"/>
                <a:gd name="T1" fmla="*/ 96 h 97"/>
                <a:gd name="T2" fmla="*/ 0 w 48"/>
                <a:gd name="T3" fmla="*/ 0 h 97"/>
                <a:gd name="T4" fmla="*/ 47 w 48"/>
                <a:gd name="T5" fmla="*/ 0 h 97"/>
                <a:gd name="T6" fmla="*/ 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8" name="Line 100"/>
            <p:cNvSpPr>
              <a:spLocks noChangeShapeType="1"/>
            </p:cNvSpPr>
            <p:nvPr/>
          </p:nvSpPr>
          <p:spPr bwMode="auto">
            <a:xfrm>
              <a:off x="2950" y="2192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9" name="Rectangle 101"/>
            <p:cNvSpPr>
              <a:spLocks noChangeArrowheads="1"/>
            </p:cNvSpPr>
            <p:nvPr/>
          </p:nvSpPr>
          <p:spPr bwMode="auto">
            <a:xfrm>
              <a:off x="3471" y="2150"/>
              <a:ext cx="361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D.Mem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40" name="Group 102"/>
            <p:cNvGrpSpPr>
              <a:grpSpLocks/>
            </p:cNvGrpSpPr>
            <p:nvPr/>
          </p:nvGrpSpPr>
          <p:grpSpPr bwMode="auto">
            <a:xfrm>
              <a:off x="3506" y="2144"/>
              <a:ext cx="325" cy="289"/>
              <a:chOff x="3506" y="2144"/>
              <a:chExt cx="325" cy="289"/>
            </a:xfrm>
          </p:grpSpPr>
          <p:sp>
            <p:nvSpPr>
              <p:cNvPr id="4150" name="Freeform 103"/>
              <p:cNvSpPr>
                <a:spLocks/>
              </p:cNvSpPr>
              <p:nvPr/>
            </p:nvSpPr>
            <p:spPr bwMode="auto">
              <a:xfrm>
                <a:off x="3506" y="2144"/>
                <a:ext cx="162" cy="289"/>
              </a:xfrm>
              <a:custGeom>
                <a:avLst/>
                <a:gdLst>
                  <a:gd name="T0" fmla="*/ 161 w 162"/>
                  <a:gd name="T1" fmla="*/ 0 h 289"/>
                  <a:gd name="T2" fmla="*/ 0 w 162"/>
                  <a:gd name="T3" fmla="*/ 0 h 289"/>
                  <a:gd name="T4" fmla="*/ 0 w 162"/>
                  <a:gd name="T5" fmla="*/ 288 h 289"/>
                  <a:gd name="T6" fmla="*/ 161 w 16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89"/>
                  <a:gd name="T14" fmla="*/ 162 w 16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89">
                    <a:moveTo>
                      <a:pt x="16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51" name="Freeform 104"/>
              <p:cNvSpPr>
                <a:spLocks/>
              </p:cNvSpPr>
              <p:nvPr/>
            </p:nvSpPr>
            <p:spPr bwMode="auto">
              <a:xfrm>
                <a:off x="3667" y="2144"/>
                <a:ext cx="164" cy="289"/>
              </a:xfrm>
              <a:custGeom>
                <a:avLst/>
                <a:gdLst>
                  <a:gd name="T0" fmla="*/ 0 w 164"/>
                  <a:gd name="T1" fmla="*/ 0 h 289"/>
                  <a:gd name="T2" fmla="*/ 163 w 164"/>
                  <a:gd name="T3" fmla="*/ 0 h 289"/>
                  <a:gd name="T4" fmla="*/ 163 w 164"/>
                  <a:gd name="T5" fmla="*/ 288 h 289"/>
                  <a:gd name="T6" fmla="*/ 0 w 164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4"/>
                  <a:gd name="T13" fmla="*/ 0 h 289"/>
                  <a:gd name="T14" fmla="*/ 164 w 164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4" h="289">
                    <a:moveTo>
                      <a:pt x="0" y="0"/>
                    </a:moveTo>
                    <a:lnTo>
                      <a:pt x="163" y="0"/>
                    </a:lnTo>
                    <a:lnTo>
                      <a:pt x="163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41" name="Rectangle 105"/>
            <p:cNvSpPr>
              <a:spLocks noChangeArrowheads="1"/>
            </p:cNvSpPr>
            <p:nvPr/>
          </p:nvSpPr>
          <p:spPr bwMode="auto">
            <a:xfrm>
              <a:off x="3963" y="2150"/>
              <a:ext cx="302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42" name="Group 106"/>
            <p:cNvGrpSpPr>
              <a:grpSpLocks/>
            </p:cNvGrpSpPr>
            <p:nvPr/>
          </p:nvGrpSpPr>
          <p:grpSpPr bwMode="auto">
            <a:xfrm>
              <a:off x="3974" y="2144"/>
              <a:ext cx="284" cy="289"/>
              <a:chOff x="3974" y="2144"/>
              <a:chExt cx="284" cy="289"/>
            </a:xfrm>
          </p:grpSpPr>
          <p:sp>
            <p:nvSpPr>
              <p:cNvPr id="4148" name="Freeform 107"/>
              <p:cNvSpPr>
                <a:spLocks/>
              </p:cNvSpPr>
              <p:nvPr/>
            </p:nvSpPr>
            <p:spPr bwMode="auto">
              <a:xfrm>
                <a:off x="3974" y="2144"/>
                <a:ext cx="142" cy="289"/>
              </a:xfrm>
              <a:custGeom>
                <a:avLst/>
                <a:gdLst>
                  <a:gd name="T0" fmla="*/ 141 w 142"/>
                  <a:gd name="T1" fmla="*/ 0 h 289"/>
                  <a:gd name="T2" fmla="*/ 0 w 142"/>
                  <a:gd name="T3" fmla="*/ 0 h 289"/>
                  <a:gd name="T4" fmla="*/ 0 w 142"/>
                  <a:gd name="T5" fmla="*/ 288 h 289"/>
                  <a:gd name="T6" fmla="*/ 141 w 14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289"/>
                  <a:gd name="T14" fmla="*/ 142 w 14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289">
                    <a:moveTo>
                      <a:pt x="14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49" name="Freeform 108"/>
              <p:cNvSpPr>
                <a:spLocks/>
              </p:cNvSpPr>
              <p:nvPr/>
            </p:nvSpPr>
            <p:spPr bwMode="auto">
              <a:xfrm>
                <a:off x="4115" y="2144"/>
                <a:ext cx="143" cy="289"/>
              </a:xfrm>
              <a:custGeom>
                <a:avLst/>
                <a:gdLst>
                  <a:gd name="T0" fmla="*/ 0 w 143"/>
                  <a:gd name="T1" fmla="*/ 0 h 289"/>
                  <a:gd name="T2" fmla="*/ 142 w 143"/>
                  <a:gd name="T3" fmla="*/ 0 h 289"/>
                  <a:gd name="T4" fmla="*/ 142 w 143"/>
                  <a:gd name="T5" fmla="*/ 288 h 289"/>
                  <a:gd name="T6" fmla="*/ 0 w 143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289"/>
                  <a:gd name="T14" fmla="*/ 143 w 143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289">
                    <a:moveTo>
                      <a:pt x="0" y="0"/>
                    </a:moveTo>
                    <a:lnTo>
                      <a:pt x="142" y="0"/>
                    </a:lnTo>
                    <a:lnTo>
                      <a:pt x="14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43" name="Line 109"/>
            <p:cNvSpPr>
              <a:spLocks noChangeShapeType="1"/>
            </p:cNvSpPr>
            <p:nvPr/>
          </p:nvSpPr>
          <p:spPr bwMode="auto">
            <a:xfrm>
              <a:off x="3819" y="2288"/>
              <a:ext cx="15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4" name="Line 110"/>
            <p:cNvSpPr>
              <a:spLocks noChangeShapeType="1"/>
            </p:cNvSpPr>
            <p:nvPr/>
          </p:nvSpPr>
          <p:spPr bwMode="auto">
            <a:xfrm>
              <a:off x="3335" y="2288"/>
              <a:ext cx="17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5" name="Freeform 111"/>
            <p:cNvSpPr>
              <a:spLocks/>
            </p:cNvSpPr>
            <p:nvPr/>
          </p:nvSpPr>
          <p:spPr bwMode="auto">
            <a:xfrm>
              <a:off x="3464" y="2288"/>
              <a:ext cx="431" cy="193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192 h 193"/>
                <a:gd name="T4" fmla="*/ 391 w 431"/>
                <a:gd name="T5" fmla="*/ 192 h 193"/>
                <a:gd name="T6" fmla="*/ 391 w 431"/>
                <a:gd name="T7" fmla="*/ 64 h 193"/>
                <a:gd name="T8" fmla="*/ 430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6" name="Line 112"/>
            <p:cNvSpPr>
              <a:spLocks noChangeShapeType="1"/>
            </p:cNvSpPr>
            <p:nvPr/>
          </p:nvSpPr>
          <p:spPr bwMode="auto">
            <a:xfrm>
              <a:off x="2950" y="2384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7" name="Freeform 113"/>
            <p:cNvSpPr>
              <a:spLocks/>
            </p:cNvSpPr>
            <p:nvPr/>
          </p:nvSpPr>
          <p:spPr bwMode="auto">
            <a:xfrm>
              <a:off x="3051" y="2283"/>
              <a:ext cx="337" cy="278"/>
            </a:xfrm>
            <a:custGeom>
              <a:avLst/>
              <a:gdLst>
                <a:gd name="T0" fmla="*/ 0 w 337"/>
                <a:gd name="T1" fmla="*/ 101 h 278"/>
                <a:gd name="T2" fmla="*/ 0 w 337"/>
                <a:gd name="T3" fmla="*/ 277 h 278"/>
                <a:gd name="T4" fmla="*/ 294 w 337"/>
                <a:gd name="T5" fmla="*/ 277 h 278"/>
                <a:gd name="T6" fmla="*/ 294 w 337"/>
                <a:gd name="T7" fmla="*/ 90 h 278"/>
                <a:gd name="T8" fmla="*/ 336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1" name="Group 114"/>
          <p:cNvGrpSpPr>
            <a:grpSpLocks/>
          </p:cNvGrpSpPr>
          <p:nvPr/>
        </p:nvGrpSpPr>
        <p:grpSpPr bwMode="auto">
          <a:xfrm>
            <a:off x="6053596" y="4804444"/>
            <a:ext cx="371475" cy="668338"/>
            <a:chOff x="3550" y="2496"/>
            <a:chExt cx="213" cy="481"/>
          </a:xfrm>
        </p:grpSpPr>
        <p:sp>
          <p:nvSpPr>
            <p:cNvPr id="82" name="Freeform 115"/>
            <p:cNvSpPr>
              <a:spLocks/>
            </p:cNvSpPr>
            <p:nvPr/>
          </p:nvSpPr>
          <p:spPr bwMode="auto">
            <a:xfrm>
              <a:off x="3550" y="2496"/>
              <a:ext cx="213" cy="481"/>
            </a:xfrm>
            <a:custGeom>
              <a:avLst/>
              <a:gdLst>
                <a:gd name="T0" fmla="*/ 0 w 213"/>
                <a:gd name="T1" fmla="*/ 320 h 481"/>
                <a:gd name="T2" fmla="*/ 71 w 213"/>
                <a:gd name="T3" fmla="*/ 240 h 481"/>
                <a:gd name="T4" fmla="*/ 0 w 213"/>
                <a:gd name="T5" fmla="*/ 160 h 481"/>
                <a:gd name="T6" fmla="*/ 0 w 213"/>
                <a:gd name="T7" fmla="*/ 0 h 481"/>
                <a:gd name="T8" fmla="*/ 212 w 213"/>
                <a:gd name="T9" fmla="*/ 160 h 481"/>
                <a:gd name="T10" fmla="*/ 212 w 213"/>
                <a:gd name="T11" fmla="*/ 320 h 481"/>
                <a:gd name="T12" fmla="*/ 0 w 213"/>
                <a:gd name="T13" fmla="*/ 480 h 481"/>
                <a:gd name="T14" fmla="*/ 0 w 213"/>
                <a:gd name="T15" fmla="*/ 320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Rectangle 116"/>
            <p:cNvSpPr>
              <a:spLocks noChangeArrowheads="1"/>
            </p:cNvSpPr>
            <p:nvPr/>
          </p:nvSpPr>
          <p:spPr bwMode="auto">
            <a:xfrm rot="5400000">
              <a:off x="3438" y="2625"/>
              <a:ext cx="442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ALU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4" name="Group 118"/>
          <p:cNvGrpSpPr>
            <a:grpSpLocks/>
          </p:cNvGrpSpPr>
          <p:nvPr/>
        </p:nvGrpSpPr>
        <p:grpSpPr bwMode="auto">
          <a:xfrm>
            <a:off x="5243971" y="4937794"/>
            <a:ext cx="514350" cy="401638"/>
            <a:chOff x="3084" y="2592"/>
            <a:chExt cx="296" cy="289"/>
          </a:xfrm>
        </p:grpSpPr>
        <p:sp>
          <p:nvSpPr>
            <p:cNvPr id="85" name="Freeform 120"/>
            <p:cNvSpPr>
              <a:spLocks/>
            </p:cNvSpPr>
            <p:nvPr/>
          </p:nvSpPr>
          <p:spPr bwMode="auto">
            <a:xfrm>
              <a:off x="3232" y="2592"/>
              <a:ext cx="148" cy="289"/>
            </a:xfrm>
            <a:custGeom>
              <a:avLst/>
              <a:gdLst>
                <a:gd name="T0" fmla="*/ 0 w 148"/>
                <a:gd name="T1" fmla="*/ 0 h 289"/>
                <a:gd name="T2" fmla="*/ 147 w 148"/>
                <a:gd name="T3" fmla="*/ 0 h 289"/>
                <a:gd name="T4" fmla="*/ 147 w 148"/>
                <a:gd name="T5" fmla="*/ 288 h 289"/>
                <a:gd name="T6" fmla="*/ 0 w 148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solidFill>
              <a:srgbClr val="00B0F0"/>
            </a:solidFill>
            <a:ln w="25400" cap="rnd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Freeform 119"/>
            <p:cNvSpPr>
              <a:spLocks/>
            </p:cNvSpPr>
            <p:nvPr/>
          </p:nvSpPr>
          <p:spPr bwMode="auto">
            <a:xfrm>
              <a:off x="3084" y="2592"/>
              <a:ext cx="149" cy="289"/>
            </a:xfrm>
            <a:custGeom>
              <a:avLst/>
              <a:gdLst>
                <a:gd name="T0" fmla="*/ 148 w 149"/>
                <a:gd name="T1" fmla="*/ 0 h 289"/>
                <a:gd name="T2" fmla="*/ 0 w 149"/>
                <a:gd name="T3" fmla="*/ 0 h 289"/>
                <a:gd name="T4" fmla="*/ 0 w 149"/>
                <a:gd name="T5" fmla="*/ 288 h 289"/>
                <a:gd name="T6" fmla="*/ 148 w 149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9"/>
                <a:gd name="T13" fmla="*/ 0 h 289"/>
                <a:gd name="T14" fmla="*/ 149 w 149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9" h="289">
                  <a:moveTo>
                    <a:pt x="148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8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8" name="Line 121"/>
          <p:cNvSpPr>
            <a:spLocks noChangeShapeType="1"/>
          </p:cNvSpPr>
          <p:nvPr/>
        </p:nvSpPr>
        <p:spPr bwMode="auto">
          <a:xfrm>
            <a:off x="5031246" y="5137819"/>
            <a:ext cx="193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122"/>
          <p:cNvSpPr>
            <a:spLocks/>
          </p:cNvSpPr>
          <p:nvPr/>
        </p:nvSpPr>
        <p:spPr bwMode="auto">
          <a:xfrm>
            <a:off x="5151896" y="5004469"/>
            <a:ext cx="84137" cy="134938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Line 123"/>
          <p:cNvSpPr>
            <a:spLocks noChangeShapeType="1"/>
          </p:cNvSpPr>
          <p:nvPr/>
        </p:nvSpPr>
        <p:spPr bwMode="auto">
          <a:xfrm>
            <a:off x="5753558" y="5004469"/>
            <a:ext cx="3000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Rectangle 124"/>
          <p:cNvSpPr>
            <a:spLocks noChangeArrowheads="1"/>
          </p:cNvSpPr>
          <p:nvPr/>
        </p:nvSpPr>
        <p:spPr bwMode="auto">
          <a:xfrm>
            <a:off x="6655371" y="4945732"/>
            <a:ext cx="633188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D.Mem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2" name="Group 125"/>
          <p:cNvGrpSpPr>
            <a:grpSpLocks/>
          </p:cNvGrpSpPr>
          <p:nvPr/>
        </p:nvGrpSpPr>
        <p:grpSpPr bwMode="auto">
          <a:xfrm>
            <a:off x="6720346" y="4937794"/>
            <a:ext cx="565150" cy="401638"/>
            <a:chOff x="3933" y="2592"/>
            <a:chExt cx="325" cy="289"/>
          </a:xfrm>
        </p:grpSpPr>
        <p:sp>
          <p:nvSpPr>
            <p:cNvPr id="123" name="Freeform 126"/>
            <p:cNvSpPr>
              <a:spLocks/>
            </p:cNvSpPr>
            <p:nvPr/>
          </p:nvSpPr>
          <p:spPr bwMode="auto">
            <a:xfrm>
              <a:off x="3933" y="2592"/>
              <a:ext cx="162" cy="289"/>
            </a:xfrm>
            <a:custGeom>
              <a:avLst/>
              <a:gdLst>
                <a:gd name="T0" fmla="*/ 161 w 162"/>
                <a:gd name="T1" fmla="*/ 0 h 289"/>
                <a:gd name="T2" fmla="*/ 0 w 162"/>
                <a:gd name="T3" fmla="*/ 0 h 289"/>
                <a:gd name="T4" fmla="*/ 0 w 162"/>
                <a:gd name="T5" fmla="*/ 288 h 289"/>
                <a:gd name="T6" fmla="*/ 161 w 16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289"/>
                <a:gd name="T14" fmla="*/ 162 w 16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289">
                  <a:moveTo>
                    <a:pt x="16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Freeform 127"/>
            <p:cNvSpPr>
              <a:spLocks/>
            </p:cNvSpPr>
            <p:nvPr/>
          </p:nvSpPr>
          <p:spPr bwMode="auto">
            <a:xfrm>
              <a:off x="4094" y="2592"/>
              <a:ext cx="164" cy="289"/>
            </a:xfrm>
            <a:custGeom>
              <a:avLst/>
              <a:gdLst>
                <a:gd name="T0" fmla="*/ 0 w 164"/>
                <a:gd name="T1" fmla="*/ 0 h 289"/>
                <a:gd name="T2" fmla="*/ 163 w 164"/>
                <a:gd name="T3" fmla="*/ 0 h 289"/>
                <a:gd name="T4" fmla="*/ 163 w 164"/>
                <a:gd name="T5" fmla="*/ 288 h 289"/>
                <a:gd name="T6" fmla="*/ 0 w 164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289"/>
                <a:gd name="T14" fmla="*/ 164 w 164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289">
                  <a:moveTo>
                    <a:pt x="0" y="0"/>
                  </a:moveTo>
                  <a:lnTo>
                    <a:pt x="163" y="0"/>
                  </a:lnTo>
                  <a:lnTo>
                    <a:pt x="163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5" name="Rectangle 128"/>
          <p:cNvSpPr>
            <a:spLocks noChangeArrowheads="1"/>
          </p:cNvSpPr>
          <p:nvPr/>
        </p:nvSpPr>
        <p:spPr bwMode="auto">
          <a:xfrm>
            <a:off x="7514736" y="4945732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6" name="Group 129"/>
          <p:cNvGrpSpPr>
            <a:grpSpLocks/>
          </p:cNvGrpSpPr>
          <p:nvPr/>
        </p:nvGrpSpPr>
        <p:grpSpPr bwMode="auto">
          <a:xfrm>
            <a:off x="7533146" y="4937794"/>
            <a:ext cx="493712" cy="401638"/>
            <a:chOff x="4401" y="2592"/>
            <a:chExt cx="284" cy="289"/>
          </a:xfrm>
        </p:grpSpPr>
        <p:sp>
          <p:nvSpPr>
            <p:cNvPr id="127" name="Freeform 130"/>
            <p:cNvSpPr>
              <a:spLocks/>
            </p:cNvSpPr>
            <p:nvPr/>
          </p:nvSpPr>
          <p:spPr bwMode="auto">
            <a:xfrm>
              <a:off x="4401" y="2592"/>
              <a:ext cx="142" cy="289"/>
            </a:xfrm>
            <a:custGeom>
              <a:avLst/>
              <a:gdLst>
                <a:gd name="T0" fmla="*/ 141 w 142"/>
                <a:gd name="T1" fmla="*/ 0 h 289"/>
                <a:gd name="T2" fmla="*/ 0 w 142"/>
                <a:gd name="T3" fmla="*/ 0 h 289"/>
                <a:gd name="T4" fmla="*/ 0 w 142"/>
                <a:gd name="T5" fmla="*/ 288 h 289"/>
                <a:gd name="T6" fmla="*/ 141 w 14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0" name="Freeform 131"/>
            <p:cNvSpPr>
              <a:spLocks/>
            </p:cNvSpPr>
            <p:nvPr/>
          </p:nvSpPr>
          <p:spPr bwMode="auto">
            <a:xfrm>
              <a:off x="4542" y="2592"/>
              <a:ext cx="143" cy="289"/>
            </a:xfrm>
            <a:custGeom>
              <a:avLst/>
              <a:gdLst>
                <a:gd name="T0" fmla="*/ 0 w 143"/>
                <a:gd name="T1" fmla="*/ 0 h 289"/>
                <a:gd name="T2" fmla="*/ 142 w 143"/>
                <a:gd name="T3" fmla="*/ 0 h 289"/>
                <a:gd name="T4" fmla="*/ 142 w 143"/>
                <a:gd name="T5" fmla="*/ 288 h 289"/>
                <a:gd name="T6" fmla="*/ 0 w 143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161" name="Line 132"/>
          <p:cNvSpPr>
            <a:spLocks noChangeShapeType="1"/>
          </p:cNvSpPr>
          <p:nvPr/>
        </p:nvSpPr>
        <p:spPr bwMode="auto">
          <a:xfrm>
            <a:off x="7263271" y="5137819"/>
            <a:ext cx="2698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62" name="Line 133"/>
          <p:cNvSpPr>
            <a:spLocks noChangeShapeType="1"/>
          </p:cNvSpPr>
          <p:nvPr/>
        </p:nvSpPr>
        <p:spPr bwMode="auto">
          <a:xfrm>
            <a:off x="6423483" y="5137819"/>
            <a:ext cx="2968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63" name="Freeform 134"/>
          <p:cNvSpPr>
            <a:spLocks/>
          </p:cNvSpPr>
          <p:nvPr/>
        </p:nvSpPr>
        <p:spPr bwMode="auto">
          <a:xfrm>
            <a:off x="6647321" y="5137819"/>
            <a:ext cx="749300" cy="268288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64" name="Line 135"/>
          <p:cNvSpPr>
            <a:spLocks noChangeShapeType="1"/>
          </p:cNvSpPr>
          <p:nvPr/>
        </p:nvSpPr>
        <p:spPr bwMode="auto">
          <a:xfrm>
            <a:off x="5753558" y="5271169"/>
            <a:ext cx="3000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65" name="Freeform 136"/>
          <p:cNvSpPr>
            <a:spLocks/>
          </p:cNvSpPr>
          <p:nvPr/>
        </p:nvSpPr>
        <p:spPr bwMode="auto">
          <a:xfrm>
            <a:off x="5929771" y="5131469"/>
            <a:ext cx="585787" cy="385763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6" name="Rectangle 17"/>
          <p:cNvSpPr>
            <a:spLocks noChangeArrowheads="1"/>
          </p:cNvSpPr>
          <p:nvPr/>
        </p:nvSpPr>
        <p:spPr bwMode="auto">
          <a:xfrm>
            <a:off x="2099192" y="1522412"/>
            <a:ext cx="64440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CC1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7" name="Line 23"/>
          <p:cNvSpPr>
            <a:spLocks noChangeShapeType="1"/>
          </p:cNvSpPr>
          <p:nvPr/>
        </p:nvSpPr>
        <p:spPr bwMode="auto">
          <a:xfrm>
            <a:off x="2030871" y="2017712"/>
            <a:ext cx="0" cy="3935413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" name="Rectangle 17"/>
          <p:cNvSpPr>
            <a:spLocks noChangeArrowheads="1"/>
          </p:cNvSpPr>
          <p:nvPr/>
        </p:nvSpPr>
        <p:spPr bwMode="auto">
          <a:xfrm>
            <a:off x="3654942" y="1501775"/>
            <a:ext cx="64440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CC3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9" name="Rectangle 17"/>
          <p:cNvSpPr>
            <a:spLocks noChangeArrowheads="1"/>
          </p:cNvSpPr>
          <p:nvPr/>
        </p:nvSpPr>
        <p:spPr bwMode="auto">
          <a:xfrm>
            <a:off x="2877008" y="1512887"/>
            <a:ext cx="64452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CC2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00" name="Rectangle 17"/>
          <p:cNvSpPr>
            <a:spLocks noChangeArrowheads="1"/>
          </p:cNvSpPr>
          <p:nvPr/>
        </p:nvSpPr>
        <p:spPr bwMode="auto">
          <a:xfrm>
            <a:off x="5172592" y="1538287"/>
            <a:ext cx="64440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CC5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01" name="Rectangle 17"/>
          <p:cNvSpPr>
            <a:spLocks noChangeArrowheads="1"/>
          </p:cNvSpPr>
          <p:nvPr/>
        </p:nvSpPr>
        <p:spPr bwMode="auto">
          <a:xfrm>
            <a:off x="4426467" y="1517650"/>
            <a:ext cx="64440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CC4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02" name="Rectangle 17"/>
          <p:cNvSpPr>
            <a:spLocks noChangeArrowheads="1"/>
          </p:cNvSpPr>
          <p:nvPr/>
        </p:nvSpPr>
        <p:spPr bwMode="auto">
          <a:xfrm>
            <a:off x="5950467" y="1512887"/>
            <a:ext cx="64440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CC6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03" name="Rectangle 17"/>
          <p:cNvSpPr>
            <a:spLocks noChangeArrowheads="1"/>
          </p:cNvSpPr>
          <p:nvPr/>
        </p:nvSpPr>
        <p:spPr bwMode="auto">
          <a:xfrm>
            <a:off x="7506217" y="1538287"/>
            <a:ext cx="64440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CC8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04" name="Rectangle 17"/>
          <p:cNvSpPr>
            <a:spLocks noChangeArrowheads="1"/>
          </p:cNvSpPr>
          <p:nvPr/>
        </p:nvSpPr>
        <p:spPr bwMode="auto">
          <a:xfrm>
            <a:off x="6696592" y="1549400"/>
            <a:ext cx="64440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CC7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05" name="Rectangle 17"/>
          <p:cNvSpPr>
            <a:spLocks noChangeArrowheads="1"/>
          </p:cNvSpPr>
          <p:nvPr/>
        </p:nvSpPr>
        <p:spPr bwMode="auto">
          <a:xfrm>
            <a:off x="8195192" y="1581150"/>
            <a:ext cx="64440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CC9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06" name="Rectangle 117"/>
          <p:cNvSpPr>
            <a:spLocks noChangeArrowheads="1"/>
          </p:cNvSpPr>
          <p:nvPr/>
        </p:nvSpPr>
        <p:spPr bwMode="auto">
          <a:xfrm>
            <a:off x="5217623" y="4953669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07" name="Rectangle 47"/>
          <p:cNvSpPr>
            <a:spLocks noChangeArrowheads="1"/>
          </p:cNvSpPr>
          <p:nvPr/>
        </p:nvSpPr>
        <p:spPr bwMode="auto">
          <a:xfrm>
            <a:off x="5199063" y="1995488"/>
            <a:ext cx="519112" cy="33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1A1AFF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4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Hazards</a:t>
            </a:r>
            <a:endParaRPr lang="en-US" altLang="en-US" sz="3200" b="1" u="sng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/>
              <a:t>Structural Hazards</a:t>
            </a:r>
          </a:p>
          <a:p>
            <a:r>
              <a:rPr lang="en-US" sz="2400" b="1" dirty="0"/>
              <a:t>Data Hazards</a:t>
            </a:r>
          </a:p>
          <a:p>
            <a:r>
              <a:rPr lang="en-US" sz="2400" b="1" dirty="0"/>
              <a:t>Control Hazards</a:t>
            </a: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9392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/>
          <a:lstStyle/>
          <a:p>
            <a:pPr algn="ctr" eaLnBrk="1" hangingPunct="1"/>
            <a:r>
              <a:rPr lang="en-US" altLang="en-US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Basic</a:t>
            </a:r>
            <a:r>
              <a:rPr lang="en-US" altLang="en-US" sz="4000" b="1" dirty="0" smtClean="0">
                <a:solidFill>
                  <a:srgbClr val="FFFF66"/>
                </a:solidFill>
                <a:effectLst/>
              </a:rPr>
              <a:t> </a:t>
            </a:r>
            <a:r>
              <a:rPr lang="en-US" altLang="en-US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building</a:t>
            </a:r>
            <a:r>
              <a:rPr lang="en-US" altLang="en-US" sz="4000" b="1" dirty="0" smtClean="0">
                <a:solidFill>
                  <a:srgbClr val="FFFF66"/>
                </a:solidFill>
                <a:cs typeface="Arial" charset="0"/>
              </a:rPr>
              <a:t> </a:t>
            </a:r>
            <a:r>
              <a:rPr lang="en-US" altLang="en-US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blocks </a:t>
            </a:r>
            <a:r>
              <a:rPr lang="en-US" altLang="en-US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of a computer</a:t>
            </a:r>
          </a:p>
        </p:txBody>
      </p: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2855869" y="1124744"/>
            <a:ext cx="6264696" cy="5112568"/>
            <a:chOff x="3500430" y="1142984"/>
            <a:chExt cx="5643570" cy="4429128"/>
          </a:xfrm>
        </p:grpSpPr>
        <p:pic>
          <p:nvPicPr>
            <p:cNvPr id="9" name="Picture 2" descr="Block Diagra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0430" y="1142984"/>
              <a:ext cx="3786187" cy="321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Group 12"/>
            <p:cNvGrpSpPr>
              <a:grpSpLocks/>
            </p:cNvGrpSpPr>
            <p:nvPr/>
          </p:nvGrpSpPr>
          <p:grpSpPr bwMode="auto">
            <a:xfrm>
              <a:off x="7154399" y="2700551"/>
              <a:ext cx="1989601" cy="2871561"/>
              <a:chOff x="7154399" y="2700551"/>
              <a:chExt cx="1989601" cy="2871561"/>
            </a:xfrm>
          </p:grpSpPr>
          <p:pic>
            <p:nvPicPr>
              <p:cNvPr id="11" name="Picture 2" descr="Block Diagram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37450" y="2700551"/>
                <a:ext cx="1645482" cy="1732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>
                <a:off x="7154399" y="2794743"/>
                <a:ext cx="1989601" cy="2777369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scene3d>
                <a:camera prst="legacyPerspectiveTopLeft"/>
                <a:lightRig rig="legacyFlat3" dir="r"/>
              </a:scene3d>
              <a:sp3d extrusionH="25373000" prstMaterial="legacyMatte">
                <a:bevelT w="13500" h="13500" prst="angle"/>
                <a:bevelB w="13500" h="13500" prst="angle"/>
                <a:extrusionClr>
                  <a:srgbClr val="00FFFF"/>
                </a:extrusionClr>
                <a:contourClr>
                  <a:srgbClr val="FFFFFF"/>
                </a:contourClr>
              </a:sp3d>
            </p:spPr>
            <p:txBody>
              <a:bodyPr wrap="none" anchor="ctr">
                <a:flatTx/>
              </a:bodyPr>
              <a:lstStyle>
                <a:lvl1pPr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3" name="Rectangle 4"/>
              <p:cNvSpPr>
                <a:spLocks noChangeArrowheads="1"/>
              </p:cNvSpPr>
              <p:nvPr/>
            </p:nvSpPr>
            <p:spPr bwMode="auto">
              <a:xfrm>
                <a:off x="7391120" y="3005630"/>
                <a:ext cx="1395404" cy="1060581"/>
              </a:xfrm>
              <a:prstGeom prst="rect">
                <a:avLst/>
              </a:prstGeom>
              <a:solidFill>
                <a:srgbClr val="00FF99"/>
              </a:solidFill>
              <a:ln w="9525">
                <a:miter lim="800000"/>
                <a:headEnd/>
                <a:tailEnd/>
              </a:ln>
              <a:scene3d>
                <a:camera prst="legacyPerspectiveTopLeft"/>
                <a:lightRig rig="legacyFlat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00FF99"/>
                </a:extrusionClr>
                <a:contourClr>
                  <a:srgbClr val="00FF99"/>
                </a:contourClr>
              </a:sp3d>
            </p:spPr>
            <p:txBody>
              <a:bodyPr wrap="none" anchor="ctr">
                <a:flatTx/>
              </a:bodyPr>
              <a:lstStyle>
                <a:lvl1pPr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2400"/>
                  <a:t>Data</a:t>
                </a:r>
              </a:p>
              <a:p>
                <a:r>
                  <a:rPr lang="en-US" altLang="en-US" sz="2400"/>
                  <a:t>Path</a:t>
                </a:r>
              </a:p>
            </p:txBody>
          </p:sp>
          <p:sp>
            <p:nvSpPr>
              <p:cNvPr id="14" name="Rectangle 5"/>
              <p:cNvSpPr>
                <a:spLocks noChangeArrowheads="1"/>
              </p:cNvSpPr>
              <p:nvPr/>
            </p:nvSpPr>
            <p:spPr bwMode="auto">
              <a:xfrm>
                <a:off x="7481207" y="4330332"/>
                <a:ext cx="1292857" cy="956160"/>
              </a:xfrm>
              <a:prstGeom prst="rect">
                <a:avLst/>
              </a:prstGeom>
              <a:solidFill>
                <a:srgbClr val="FFFF00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00"/>
                </a:extrusionClr>
                <a:contourClr>
                  <a:srgbClr val="FFFF00"/>
                </a:contourClr>
              </a:sp3d>
            </p:spPr>
            <p:txBody>
              <a:bodyPr wrap="none" anchor="ctr">
                <a:flatTx/>
              </a:bodyPr>
              <a:lstStyle>
                <a:lvl1pPr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2400"/>
                  <a:t>CONTROL</a:t>
                </a:r>
              </a:p>
            </p:txBody>
          </p:sp>
        </p:grpSp>
      </p:grpSp>
      <p:sp>
        <p:nvSpPr>
          <p:cNvPr id="3" name="Rectangle 2"/>
          <p:cNvSpPr/>
          <p:nvPr/>
        </p:nvSpPr>
        <p:spPr>
          <a:xfrm>
            <a:off x="129324" y="5643800"/>
            <a:ext cx="662658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en-US" sz="2800" kern="0" dirty="0"/>
              <a:t>At a “higher level” a CPU can be viewed as consisting of two sub-systems</a:t>
            </a:r>
            <a:endParaRPr lang="en-US" sz="2800" kern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587203"/>
      </p:ext>
    </p:extLst>
  </p:cSld>
  <p:clrMapOvr>
    <a:masterClrMapping/>
  </p:clrMapOvr>
  <p:transition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Hazards</a:t>
            </a:r>
          </a:p>
        </p:txBody>
      </p:sp>
      <p:sp>
        <p:nvSpPr>
          <p:cNvPr id="14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r>
              <a:rPr lang="en-US" sz="2400" b="1" dirty="0"/>
              <a:t>Attempt to use the same resource two different ways at the same time</a:t>
            </a: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2159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Hazards</a:t>
            </a:r>
          </a:p>
        </p:txBody>
      </p:sp>
      <p:grpSp>
        <p:nvGrpSpPr>
          <p:cNvPr id="236" name="Group 172"/>
          <p:cNvGrpSpPr>
            <a:grpSpLocks/>
          </p:cNvGrpSpPr>
          <p:nvPr/>
        </p:nvGrpSpPr>
        <p:grpSpPr bwMode="auto">
          <a:xfrm>
            <a:off x="1490922" y="1339415"/>
            <a:ext cx="7002462" cy="4321175"/>
            <a:chOff x="525411" y="917575"/>
            <a:chExt cx="7621639" cy="5026025"/>
          </a:xfrm>
        </p:grpSpPr>
        <p:grpSp>
          <p:nvGrpSpPr>
            <p:cNvPr id="237" name="Group 2"/>
            <p:cNvGrpSpPr>
              <a:grpSpLocks/>
            </p:cNvGrpSpPr>
            <p:nvPr/>
          </p:nvGrpSpPr>
          <p:grpSpPr bwMode="auto">
            <a:xfrm>
              <a:off x="4165600" y="1905000"/>
              <a:ext cx="539750" cy="466725"/>
              <a:chOff x="2624" y="1200"/>
              <a:chExt cx="340" cy="294"/>
            </a:xfrm>
          </p:grpSpPr>
          <p:sp>
            <p:nvSpPr>
              <p:cNvPr id="394" name="Freeform 3"/>
              <p:cNvSpPr>
                <a:spLocks/>
              </p:cNvSpPr>
              <p:nvPr/>
            </p:nvSpPr>
            <p:spPr bwMode="auto">
              <a:xfrm>
                <a:off x="2816" y="1205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solidFill>
                <a:schemeClr val="accent1"/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95" name="Group 4"/>
              <p:cNvGrpSpPr>
                <a:grpSpLocks/>
              </p:cNvGrpSpPr>
              <p:nvPr/>
            </p:nvGrpSpPr>
            <p:grpSpPr bwMode="auto">
              <a:xfrm>
                <a:off x="2624" y="1200"/>
                <a:ext cx="340" cy="289"/>
                <a:chOff x="2624" y="1200"/>
                <a:chExt cx="340" cy="289"/>
              </a:xfrm>
            </p:grpSpPr>
            <p:sp>
              <p:nvSpPr>
                <p:cNvPr id="396" name="Freeform 5"/>
                <p:cNvSpPr>
                  <a:spLocks/>
                </p:cNvSpPr>
                <p:nvPr/>
              </p:nvSpPr>
              <p:spPr bwMode="auto">
                <a:xfrm>
                  <a:off x="2624" y="1200"/>
                  <a:ext cx="170" cy="289"/>
                </a:xfrm>
                <a:custGeom>
                  <a:avLst/>
                  <a:gdLst>
                    <a:gd name="T0" fmla="*/ 169 w 170"/>
                    <a:gd name="T1" fmla="*/ 0 h 289"/>
                    <a:gd name="T2" fmla="*/ 0 w 170"/>
                    <a:gd name="T3" fmla="*/ 0 h 289"/>
                    <a:gd name="T4" fmla="*/ 0 w 170"/>
                    <a:gd name="T5" fmla="*/ 288 h 289"/>
                    <a:gd name="T6" fmla="*/ 169 w 170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0"/>
                    <a:gd name="T13" fmla="*/ 0 h 289"/>
                    <a:gd name="T14" fmla="*/ 170 w 170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0" h="289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9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" name="Freeform 6"/>
                <p:cNvSpPr>
                  <a:spLocks/>
                </p:cNvSpPr>
                <p:nvPr/>
              </p:nvSpPr>
              <p:spPr bwMode="auto">
                <a:xfrm>
                  <a:off x="2793" y="1200"/>
                  <a:ext cx="171" cy="289"/>
                </a:xfrm>
                <a:custGeom>
                  <a:avLst/>
                  <a:gdLst>
                    <a:gd name="T0" fmla="*/ 0 w 171"/>
                    <a:gd name="T1" fmla="*/ 0 h 289"/>
                    <a:gd name="T2" fmla="*/ 170 w 171"/>
                    <a:gd name="T3" fmla="*/ 0 h 289"/>
                    <a:gd name="T4" fmla="*/ 170 w 171"/>
                    <a:gd name="T5" fmla="*/ 288 h 289"/>
                    <a:gd name="T6" fmla="*/ 0 w 171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1"/>
                    <a:gd name="T13" fmla="*/ 0 h 289"/>
                    <a:gd name="T14" fmla="*/ 171 w 171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" h="289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238" name="Group 7"/>
            <p:cNvGrpSpPr>
              <a:grpSpLocks/>
            </p:cNvGrpSpPr>
            <p:nvPr/>
          </p:nvGrpSpPr>
          <p:grpSpPr bwMode="auto">
            <a:xfrm>
              <a:off x="4165600" y="4114800"/>
              <a:ext cx="539750" cy="466725"/>
              <a:chOff x="2624" y="2592"/>
              <a:chExt cx="340" cy="294"/>
            </a:xfrm>
          </p:grpSpPr>
          <p:sp>
            <p:nvSpPr>
              <p:cNvPr id="390" name="Freeform 8"/>
              <p:cNvSpPr>
                <a:spLocks/>
              </p:cNvSpPr>
              <p:nvPr/>
            </p:nvSpPr>
            <p:spPr bwMode="auto">
              <a:xfrm>
                <a:off x="2816" y="2597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solidFill>
                <a:schemeClr val="accent1"/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91" name="Group 9"/>
              <p:cNvGrpSpPr>
                <a:grpSpLocks/>
              </p:cNvGrpSpPr>
              <p:nvPr/>
            </p:nvGrpSpPr>
            <p:grpSpPr bwMode="auto">
              <a:xfrm>
                <a:off x="2624" y="2592"/>
                <a:ext cx="340" cy="289"/>
                <a:chOff x="2624" y="2592"/>
                <a:chExt cx="340" cy="289"/>
              </a:xfrm>
            </p:grpSpPr>
            <p:sp>
              <p:nvSpPr>
                <p:cNvPr id="392" name="Freeform 10"/>
                <p:cNvSpPr>
                  <a:spLocks/>
                </p:cNvSpPr>
                <p:nvPr/>
              </p:nvSpPr>
              <p:spPr bwMode="auto">
                <a:xfrm>
                  <a:off x="2624" y="2592"/>
                  <a:ext cx="170" cy="289"/>
                </a:xfrm>
                <a:custGeom>
                  <a:avLst/>
                  <a:gdLst>
                    <a:gd name="T0" fmla="*/ 169 w 170"/>
                    <a:gd name="T1" fmla="*/ 0 h 289"/>
                    <a:gd name="T2" fmla="*/ 0 w 170"/>
                    <a:gd name="T3" fmla="*/ 0 h 289"/>
                    <a:gd name="T4" fmla="*/ 0 w 170"/>
                    <a:gd name="T5" fmla="*/ 288 h 289"/>
                    <a:gd name="T6" fmla="*/ 169 w 170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0"/>
                    <a:gd name="T13" fmla="*/ 0 h 289"/>
                    <a:gd name="T14" fmla="*/ 170 w 170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0" h="289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9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3" name="Freeform 11"/>
                <p:cNvSpPr>
                  <a:spLocks/>
                </p:cNvSpPr>
                <p:nvPr/>
              </p:nvSpPr>
              <p:spPr bwMode="auto">
                <a:xfrm>
                  <a:off x="2793" y="2592"/>
                  <a:ext cx="171" cy="289"/>
                </a:xfrm>
                <a:custGeom>
                  <a:avLst/>
                  <a:gdLst>
                    <a:gd name="T0" fmla="*/ 0 w 171"/>
                    <a:gd name="T1" fmla="*/ 0 h 289"/>
                    <a:gd name="T2" fmla="*/ 170 w 171"/>
                    <a:gd name="T3" fmla="*/ 0 h 289"/>
                    <a:gd name="T4" fmla="*/ 170 w 171"/>
                    <a:gd name="T5" fmla="*/ 288 h 289"/>
                    <a:gd name="T6" fmla="*/ 0 w 171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1"/>
                    <a:gd name="T13" fmla="*/ 0 h 289"/>
                    <a:gd name="T14" fmla="*/ 171 w 171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" h="289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239" name="Rectangle 12"/>
            <p:cNvSpPr>
              <a:spLocks noChangeArrowheads="1"/>
            </p:cNvSpPr>
            <p:nvPr/>
          </p:nvSpPr>
          <p:spPr bwMode="auto">
            <a:xfrm>
              <a:off x="4141788" y="4124325"/>
              <a:ext cx="633412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Line 16"/>
            <p:cNvSpPr>
              <a:spLocks noChangeShapeType="1"/>
            </p:cNvSpPr>
            <p:nvPr/>
          </p:nvSpPr>
          <p:spPr bwMode="auto">
            <a:xfrm>
              <a:off x="1549400" y="1333500"/>
              <a:ext cx="63373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17"/>
            <p:cNvSpPr>
              <a:spLocks noChangeArrowheads="1"/>
            </p:cNvSpPr>
            <p:nvPr/>
          </p:nvSpPr>
          <p:spPr bwMode="auto">
            <a:xfrm>
              <a:off x="3490913" y="917575"/>
              <a:ext cx="2124075" cy="363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Time (clock cycles)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" name="Rectangle 19"/>
            <p:cNvSpPr>
              <a:spLocks noChangeArrowheads="1"/>
            </p:cNvSpPr>
            <p:nvPr/>
          </p:nvSpPr>
          <p:spPr bwMode="auto">
            <a:xfrm>
              <a:off x="525411" y="2045136"/>
              <a:ext cx="1634733" cy="462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Instr 1</a:t>
              </a: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2000" b="1" i="0" u="none" strike="noStrike" cap="none" normalizeH="0" baseline="0" smtClean="0">
                  <a:ln>
                    <a:noFill/>
                  </a:ln>
                  <a:solidFill>
                    <a:srgbClr val="CCFF66"/>
                  </a:solidFill>
                  <a:effectLst/>
                  <a:latin typeface="Arial" pitchFamily="34" charset="0"/>
                  <a:cs typeface="Arial" pitchFamily="34" charset="0"/>
                </a:rPr>
                <a:t>Load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Rectangle 20"/>
            <p:cNvSpPr>
              <a:spLocks noChangeArrowheads="1"/>
            </p:cNvSpPr>
            <p:nvPr/>
          </p:nvSpPr>
          <p:spPr bwMode="auto">
            <a:xfrm>
              <a:off x="529869" y="2745062"/>
              <a:ext cx="823944" cy="366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Instr 2</a:t>
              </a:r>
            </a:p>
          </p:txBody>
        </p:sp>
        <p:sp>
          <p:nvSpPr>
            <p:cNvPr id="244" name="Rectangle 21"/>
            <p:cNvSpPr>
              <a:spLocks noChangeArrowheads="1"/>
            </p:cNvSpPr>
            <p:nvPr/>
          </p:nvSpPr>
          <p:spPr bwMode="auto">
            <a:xfrm>
              <a:off x="580972" y="3427687"/>
              <a:ext cx="823944" cy="366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Instr 3</a:t>
              </a:r>
            </a:p>
          </p:txBody>
        </p:sp>
        <p:sp>
          <p:nvSpPr>
            <p:cNvPr id="245" name="Rectangle 22"/>
            <p:cNvSpPr>
              <a:spLocks noChangeArrowheads="1"/>
            </p:cNvSpPr>
            <p:nvPr/>
          </p:nvSpPr>
          <p:spPr bwMode="auto">
            <a:xfrm>
              <a:off x="563511" y="4150001"/>
              <a:ext cx="823944" cy="366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Instr 4</a:t>
              </a:r>
            </a:p>
          </p:txBody>
        </p:sp>
        <p:sp>
          <p:nvSpPr>
            <p:cNvPr id="246" name="Line 23"/>
            <p:cNvSpPr>
              <a:spLocks noChangeShapeType="1"/>
            </p:cNvSpPr>
            <p:nvPr/>
          </p:nvSpPr>
          <p:spPr bwMode="auto">
            <a:xfrm>
              <a:off x="2743200" y="1447800"/>
              <a:ext cx="0" cy="449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Line 24"/>
            <p:cNvSpPr>
              <a:spLocks noChangeShapeType="1"/>
            </p:cNvSpPr>
            <p:nvPr/>
          </p:nvSpPr>
          <p:spPr bwMode="auto">
            <a:xfrm>
              <a:off x="3429000" y="1447800"/>
              <a:ext cx="0" cy="449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Line 25"/>
            <p:cNvSpPr>
              <a:spLocks noChangeShapeType="1"/>
            </p:cNvSpPr>
            <p:nvPr/>
          </p:nvSpPr>
          <p:spPr bwMode="auto">
            <a:xfrm>
              <a:off x="4114800" y="1447800"/>
              <a:ext cx="0" cy="449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Line 26"/>
            <p:cNvSpPr>
              <a:spLocks noChangeShapeType="1"/>
            </p:cNvSpPr>
            <p:nvPr/>
          </p:nvSpPr>
          <p:spPr bwMode="auto">
            <a:xfrm>
              <a:off x="4800600" y="1447800"/>
              <a:ext cx="0" cy="449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Line 27"/>
            <p:cNvSpPr>
              <a:spLocks noChangeShapeType="1"/>
            </p:cNvSpPr>
            <p:nvPr/>
          </p:nvSpPr>
          <p:spPr bwMode="auto">
            <a:xfrm>
              <a:off x="5486400" y="1447800"/>
              <a:ext cx="0" cy="449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Line 28"/>
            <p:cNvSpPr>
              <a:spLocks noChangeShapeType="1"/>
            </p:cNvSpPr>
            <p:nvPr/>
          </p:nvSpPr>
          <p:spPr bwMode="auto">
            <a:xfrm>
              <a:off x="6172200" y="1447800"/>
              <a:ext cx="0" cy="449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Line 29"/>
            <p:cNvSpPr>
              <a:spLocks noChangeShapeType="1"/>
            </p:cNvSpPr>
            <p:nvPr/>
          </p:nvSpPr>
          <p:spPr bwMode="auto">
            <a:xfrm>
              <a:off x="6858000" y="1447800"/>
              <a:ext cx="0" cy="449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Line 30"/>
            <p:cNvSpPr>
              <a:spLocks noChangeShapeType="1"/>
            </p:cNvSpPr>
            <p:nvPr/>
          </p:nvSpPr>
          <p:spPr bwMode="auto">
            <a:xfrm>
              <a:off x="7543800" y="1447800"/>
              <a:ext cx="0" cy="449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54" name="Group 31"/>
            <p:cNvGrpSpPr>
              <a:grpSpLocks/>
            </p:cNvGrpSpPr>
            <p:nvPr/>
          </p:nvGrpSpPr>
          <p:grpSpPr bwMode="auto">
            <a:xfrm>
              <a:off x="3594100" y="1828800"/>
              <a:ext cx="346075" cy="763588"/>
              <a:chOff x="2264" y="1152"/>
              <a:chExt cx="218" cy="481"/>
            </a:xfrm>
          </p:grpSpPr>
          <p:sp>
            <p:nvSpPr>
              <p:cNvPr id="388" name="Freeform 32"/>
              <p:cNvSpPr>
                <a:spLocks/>
              </p:cNvSpPr>
              <p:nvPr/>
            </p:nvSpPr>
            <p:spPr bwMode="auto">
              <a:xfrm>
                <a:off x="2269" y="1152"/>
                <a:ext cx="213" cy="481"/>
              </a:xfrm>
              <a:custGeom>
                <a:avLst/>
                <a:gdLst>
                  <a:gd name="T0" fmla="*/ 0 w 213"/>
                  <a:gd name="T1" fmla="*/ 320 h 481"/>
                  <a:gd name="T2" fmla="*/ 71 w 213"/>
                  <a:gd name="T3" fmla="*/ 240 h 481"/>
                  <a:gd name="T4" fmla="*/ 0 w 213"/>
                  <a:gd name="T5" fmla="*/ 160 h 481"/>
                  <a:gd name="T6" fmla="*/ 0 w 213"/>
                  <a:gd name="T7" fmla="*/ 0 h 481"/>
                  <a:gd name="T8" fmla="*/ 212 w 213"/>
                  <a:gd name="T9" fmla="*/ 160 h 481"/>
                  <a:gd name="T10" fmla="*/ 212 w 213"/>
                  <a:gd name="T11" fmla="*/ 320 h 481"/>
                  <a:gd name="T12" fmla="*/ 0 w 213"/>
                  <a:gd name="T13" fmla="*/ 480 h 481"/>
                  <a:gd name="T14" fmla="*/ 0 w 213"/>
                  <a:gd name="T15" fmla="*/ 320 h 4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3"/>
                  <a:gd name="T25" fmla="*/ 0 h 481"/>
                  <a:gd name="T26" fmla="*/ 213 w 213"/>
                  <a:gd name="T27" fmla="*/ 481 h 48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3" h="481">
                    <a:moveTo>
                      <a:pt x="0" y="320"/>
                    </a:moveTo>
                    <a:lnTo>
                      <a:pt x="71" y="24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212" y="160"/>
                    </a:lnTo>
                    <a:lnTo>
                      <a:pt x="212" y="320"/>
                    </a:lnTo>
                    <a:lnTo>
                      <a:pt x="0" y="480"/>
                    </a:lnTo>
                    <a:lnTo>
                      <a:pt x="0" y="32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9" name="Rectangle 33"/>
              <p:cNvSpPr>
                <a:spLocks noChangeArrowheads="1"/>
              </p:cNvSpPr>
              <p:nvPr/>
            </p:nvSpPr>
            <p:spPr bwMode="auto">
              <a:xfrm rot="5400000">
                <a:off x="2177" y="1271"/>
                <a:ext cx="383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ALU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55" name="Group 34"/>
            <p:cNvGrpSpPr>
              <a:grpSpLocks/>
            </p:cNvGrpSpPr>
            <p:nvPr/>
          </p:nvGrpSpPr>
          <p:grpSpPr bwMode="auto">
            <a:xfrm>
              <a:off x="2108200" y="1981200"/>
              <a:ext cx="633413" cy="458788"/>
              <a:chOff x="1328" y="1248"/>
              <a:chExt cx="399" cy="289"/>
            </a:xfrm>
          </p:grpSpPr>
          <p:sp>
            <p:nvSpPr>
              <p:cNvPr id="384" name="Rectangle 35"/>
              <p:cNvSpPr>
                <a:spLocks noChangeArrowheads="1"/>
              </p:cNvSpPr>
              <p:nvPr/>
            </p:nvSpPr>
            <p:spPr bwMode="auto">
              <a:xfrm>
                <a:off x="1328" y="1254"/>
                <a:ext cx="39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Mem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85" name="Group 36"/>
              <p:cNvGrpSpPr>
                <a:grpSpLocks/>
              </p:cNvGrpSpPr>
              <p:nvPr/>
            </p:nvGrpSpPr>
            <p:grpSpPr bwMode="auto">
              <a:xfrm>
                <a:off x="1343" y="1248"/>
                <a:ext cx="340" cy="289"/>
                <a:chOff x="1343" y="1248"/>
                <a:chExt cx="340" cy="289"/>
              </a:xfrm>
            </p:grpSpPr>
            <p:sp>
              <p:nvSpPr>
                <p:cNvPr id="386" name="Freeform 37"/>
                <p:cNvSpPr>
                  <a:spLocks/>
                </p:cNvSpPr>
                <p:nvPr/>
              </p:nvSpPr>
              <p:spPr bwMode="auto">
                <a:xfrm>
                  <a:off x="1343" y="1248"/>
                  <a:ext cx="170" cy="289"/>
                </a:xfrm>
                <a:custGeom>
                  <a:avLst/>
                  <a:gdLst>
                    <a:gd name="T0" fmla="*/ 169 w 170"/>
                    <a:gd name="T1" fmla="*/ 0 h 289"/>
                    <a:gd name="T2" fmla="*/ 0 w 170"/>
                    <a:gd name="T3" fmla="*/ 0 h 289"/>
                    <a:gd name="T4" fmla="*/ 0 w 170"/>
                    <a:gd name="T5" fmla="*/ 288 h 289"/>
                    <a:gd name="T6" fmla="*/ 169 w 170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0"/>
                    <a:gd name="T13" fmla="*/ 0 h 289"/>
                    <a:gd name="T14" fmla="*/ 170 w 170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0" h="289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9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87" name="Freeform 38"/>
                <p:cNvSpPr>
                  <a:spLocks/>
                </p:cNvSpPr>
                <p:nvPr/>
              </p:nvSpPr>
              <p:spPr bwMode="auto">
                <a:xfrm>
                  <a:off x="1512" y="1248"/>
                  <a:ext cx="171" cy="289"/>
                </a:xfrm>
                <a:custGeom>
                  <a:avLst/>
                  <a:gdLst>
                    <a:gd name="T0" fmla="*/ 0 w 171"/>
                    <a:gd name="T1" fmla="*/ 0 h 289"/>
                    <a:gd name="T2" fmla="*/ 170 w 171"/>
                    <a:gd name="T3" fmla="*/ 0 h 289"/>
                    <a:gd name="T4" fmla="*/ 170 w 171"/>
                    <a:gd name="T5" fmla="*/ 288 h 289"/>
                    <a:gd name="T6" fmla="*/ 0 w 171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1"/>
                    <a:gd name="T13" fmla="*/ 0 h 289"/>
                    <a:gd name="T14" fmla="*/ 171 w 171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" h="289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256" name="Rectangle 39"/>
            <p:cNvSpPr>
              <a:spLocks noChangeArrowheads="1"/>
            </p:cNvSpPr>
            <p:nvPr/>
          </p:nvSpPr>
          <p:spPr bwMode="auto">
            <a:xfrm>
              <a:off x="2838450" y="1998663"/>
              <a:ext cx="519113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7" name="Group 40"/>
            <p:cNvGrpSpPr>
              <a:grpSpLocks/>
            </p:cNvGrpSpPr>
            <p:nvPr/>
          </p:nvGrpSpPr>
          <p:grpSpPr bwMode="auto">
            <a:xfrm>
              <a:off x="2862263" y="1981200"/>
              <a:ext cx="469900" cy="458788"/>
              <a:chOff x="1803" y="1248"/>
              <a:chExt cx="296" cy="289"/>
            </a:xfrm>
          </p:grpSpPr>
          <p:sp>
            <p:nvSpPr>
              <p:cNvPr id="382" name="Freeform 41"/>
              <p:cNvSpPr>
                <a:spLocks/>
              </p:cNvSpPr>
              <p:nvPr/>
            </p:nvSpPr>
            <p:spPr bwMode="auto">
              <a:xfrm>
                <a:off x="1803" y="1248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3" name="Freeform 42"/>
              <p:cNvSpPr>
                <a:spLocks/>
              </p:cNvSpPr>
              <p:nvPr/>
            </p:nvSpPr>
            <p:spPr bwMode="auto">
              <a:xfrm>
                <a:off x="1951" y="1248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58" name="Line 43"/>
            <p:cNvSpPr>
              <a:spLocks noChangeShapeType="1"/>
            </p:cNvSpPr>
            <p:nvPr/>
          </p:nvSpPr>
          <p:spPr bwMode="auto">
            <a:xfrm>
              <a:off x="2667000" y="2209800"/>
              <a:ext cx="177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44"/>
            <p:cNvSpPr>
              <a:spLocks/>
            </p:cNvSpPr>
            <p:nvPr/>
          </p:nvSpPr>
          <p:spPr bwMode="auto">
            <a:xfrm>
              <a:off x="2778125" y="2057400"/>
              <a:ext cx="76200" cy="153988"/>
            </a:xfrm>
            <a:custGeom>
              <a:avLst/>
              <a:gdLst>
                <a:gd name="T0" fmla="*/ 0 w 48"/>
                <a:gd name="T1" fmla="*/ 2147483647 h 97"/>
                <a:gd name="T2" fmla="*/ 0 w 48"/>
                <a:gd name="T3" fmla="*/ 0 h 97"/>
                <a:gd name="T4" fmla="*/ 2147483647 w 48"/>
                <a:gd name="T5" fmla="*/ 0 h 97"/>
                <a:gd name="T6" fmla="*/ 21474836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0" name="Line 45"/>
            <p:cNvSpPr>
              <a:spLocks noChangeShapeType="1"/>
            </p:cNvSpPr>
            <p:nvPr/>
          </p:nvSpPr>
          <p:spPr bwMode="auto">
            <a:xfrm>
              <a:off x="3327400" y="2057400"/>
              <a:ext cx="2746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46"/>
            <p:cNvSpPr>
              <a:spLocks noChangeArrowheads="1"/>
            </p:cNvSpPr>
            <p:nvPr/>
          </p:nvSpPr>
          <p:spPr bwMode="auto">
            <a:xfrm>
              <a:off x="4135438" y="1990725"/>
              <a:ext cx="633412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2" name="Rectangle 47"/>
            <p:cNvSpPr>
              <a:spLocks noChangeArrowheads="1"/>
            </p:cNvSpPr>
            <p:nvPr/>
          </p:nvSpPr>
          <p:spPr bwMode="auto">
            <a:xfrm>
              <a:off x="4916488" y="1990725"/>
              <a:ext cx="519112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63" name="Group 48"/>
            <p:cNvGrpSpPr>
              <a:grpSpLocks/>
            </p:cNvGrpSpPr>
            <p:nvPr/>
          </p:nvGrpSpPr>
          <p:grpSpPr bwMode="auto">
            <a:xfrm>
              <a:off x="4953000" y="1981200"/>
              <a:ext cx="450850" cy="458788"/>
              <a:chOff x="3120" y="1248"/>
              <a:chExt cx="284" cy="289"/>
            </a:xfrm>
          </p:grpSpPr>
          <p:sp>
            <p:nvSpPr>
              <p:cNvPr id="380" name="Freeform 49"/>
              <p:cNvSpPr>
                <a:spLocks/>
              </p:cNvSpPr>
              <p:nvPr/>
            </p:nvSpPr>
            <p:spPr bwMode="auto">
              <a:xfrm>
                <a:off x="3120" y="1248"/>
                <a:ext cx="142" cy="289"/>
              </a:xfrm>
              <a:custGeom>
                <a:avLst/>
                <a:gdLst>
                  <a:gd name="T0" fmla="*/ 141 w 142"/>
                  <a:gd name="T1" fmla="*/ 0 h 289"/>
                  <a:gd name="T2" fmla="*/ 0 w 142"/>
                  <a:gd name="T3" fmla="*/ 0 h 289"/>
                  <a:gd name="T4" fmla="*/ 0 w 142"/>
                  <a:gd name="T5" fmla="*/ 288 h 289"/>
                  <a:gd name="T6" fmla="*/ 141 w 14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289"/>
                  <a:gd name="T14" fmla="*/ 142 w 14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289">
                    <a:moveTo>
                      <a:pt x="14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1" name="Freeform 50"/>
              <p:cNvSpPr>
                <a:spLocks/>
              </p:cNvSpPr>
              <p:nvPr/>
            </p:nvSpPr>
            <p:spPr bwMode="auto">
              <a:xfrm>
                <a:off x="3261" y="1248"/>
                <a:ext cx="143" cy="289"/>
              </a:xfrm>
              <a:custGeom>
                <a:avLst/>
                <a:gdLst>
                  <a:gd name="T0" fmla="*/ 0 w 143"/>
                  <a:gd name="T1" fmla="*/ 0 h 289"/>
                  <a:gd name="T2" fmla="*/ 142 w 143"/>
                  <a:gd name="T3" fmla="*/ 0 h 289"/>
                  <a:gd name="T4" fmla="*/ 142 w 143"/>
                  <a:gd name="T5" fmla="*/ 288 h 289"/>
                  <a:gd name="T6" fmla="*/ 0 w 143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289"/>
                  <a:gd name="T14" fmla="*/ 143 w 143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289">
                    <a:moveTo>
                      <a:pt x="0" y="0"/>
                    </a:moveTo>
                    <a:lnTo>
                      <a:pt x="142" y="0"/>
                    </a:lnTo>
                    <a:lnTo>
                      <a:pt x="14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64" name="Line 51"/>
            <p:cNvSpPr>
              <a:spLocks noChangeShapeType="1"/>
            </p:cNvSpPr>
            <p:nvPr/>
          </p:nvSpPr>
          <p:spPr bwMode="auto">
            <a:xfrm>
              <a:off x="4706938" y="2209800"/>
              <a:ext cx="2460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Line 52"/>
            <p:cNvSpPr>
              <a:spLocks noChangeShapeType="1"/>
            </p:cNvSpPr>
            <p:nvPr/>
          </p:nvSpPr>
          <p:spPr bwMode="auto">
            <a:xfrm>
              <a:off x="3938588" y="2209800"/>
              <a:ext cx="2714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53"/>
            <p:cNvSpPr>
              <a:spLocks/>
            </p:cNvSpPr>
            <p:nvPr/>
          </p:nvSpPr>
          <p:spPr bwMode="auto">
            <a:xfrm>
              <a:off x="4143375" y="2209800"/>
              <a:ext cx="684213" cy="306388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2147483647 h 193"/>
                <a:gd name="T4" fmla="*/ 2147483647 w 431"/>
                <a:gd name="T5" fmla="*/ 2147483647 h 193"/>
                <a:gd name="T6" fmla="*/ 2147483647 w 431"/>
                <a:gd name="T7" fmla="*/ 2147483647 h 193"/>
                <a:gd name="T8" fmla="*/ 2147483647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7" name="Line 54"/>
            <p:cNvSpPr>
              <a:spLocks noChangeShapeType="1"/>
            </p:cNvSpPr>
            <p:nvPr/>
          </p:nvSpPr>
          <p:spPr bwMode="auto">
            <a:xfrm>
              <a:off x="3327400" y="2362200"/>
              <a:ext cx="2746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55"/>
            <p:cNvSpPr>
              <a:spLocks/>
            </p:cNvSpPr>
            <p:nvPr/>
          </p:nvSpPr>
          <p:spPr bwMode="auto">
            <a:xfrm>
              <a:off x="3487738" y="2201863"/>
              <a:ext cx="534987" cy="441325"/>
            </a:xfrm>
            <a:custGeom>
              <a:avLst/>
              <a:gdLst>
                <a:gd name="T0" fmla="*/ 0 w 337"/>
                <a:gd name="T1" fmla="*/ 2147483647 h 278"/>
                <a:gd name="T2" fmla="*/ 0 w 337"/>
                <a:gd name="T3" fmla="*/ 2147483647 h 278"/>
                <a:gd name="T4" fmla="*/ 2147483647 w 337"/>
                <a:gd name="T5" fmla="*/ 2147483647 h 278"/>
                <a:gd name="T6" fmla="*/ 2147483647 w 337"/>
                <a:gd name="T7" fmla="*/ 2147483647 h 278"/>
                <a:gd name="T8" fmla="*/ 2147483647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69" name="Group 56"/>
            <p:cNvGrpSpPr>
              <a:grpSpLocks/>
            </p:cNvGrpSpPr>
            <p:nvPr/>
          </p:nvGrpSpPr>
          <p:grpSpPr bwMode="auto">
            <a:xfrm>
              <a:off x="2786063" y="2540000"/>
              <a:ext cx="3327400" cy="814388"/>
              <a:chOff x="1755" y="1600"/>
              <a:chExt cx="2096" cy="513"/>
            </a:xfrm>
          </p:grpSpPr>
          <p:grpSp>
            <p:nvGrpSpPr>
              <p:cNvPr id="352" name="Group 57"/>
              <p:cNvGrpSpPr>
                <a:grpSpLocks/>
              </p:cNvGrpSpPr>
              <p:nvPr/>
            </p:nvGrpSpPr>
            <p:grpSpPr bwMode="auto">
              <a:xfrm>
                <a:off x="2691" y="1600"/>
                <a:ext cx="218" cy="481"/>
                <a:chOff x="2691" y="1600"/>
                <a:chExt cx="218" cy="481"/>
              </a:xfrm>
            </p:grpSpPr>
            <p:sp>
              <p:nvSpPr>
                <p:cNvPr id="378" name="Freeform 58"/>
                <p:cNvSpPr>
                  <a:spLocks/>
                </p:cNvSpPr>
                <p:nvPr/>
              </p:nvSpPr>
              <p:spPr bwMode="auto">
                <a:xfrm>
                  <a:off x="2696" y="1600"/>
                  <a:ext cx="213" cy="481"/>
                </a:xfrm>
                <a:custGeom>
                  <a:avLst/>
                  <a:gdLst>
                    <a:gd name="T0" fmla="*/ 0 w 213"/>
                    <a:gd name="T1" fmla="*/ 320 h 481"/>
                    <a:gd name="T2" fmla="*/ 71 w 213"/>
                    <a:gd name="T3" fmla="*/ 240 h 481"/>
                    <a:gd name="T4" fmla="*/ 0 w 213"/>
                    <a:gd name="T5" fmla="*/ 160 h 481"/>
                    <a:gd name="T6" fmla="*/ 0 w 213"/>
                    <a:gd name="T7" fmla="*/ 0 h 481"/>
                    <a:gd name="T8" fmla="*/ 212 w 213"/>
                    <a:gd name="T9" fmla="*/ 160 h 481"/>
                    <a:gd name="T10" fmla="*/ 212 w 213"/>
                    <a:gd name="T11" fmla="*/ 320 h 481"/>
                    <a:gd name="T12" fmla="*/ 0 w 213"/>
                    <a:gd name="T13" fmla="*/ 480 h 481"/>
                    <a:gd name="T14" fmla="*/ 0 w 213"/>
                    <a:gd name="T15" fmla="*/ 320 h 48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3"/>
                    <a:gd name="T25" fmla="*/ 0 h 481"/>
                    <a:gd name="T26" fmla="*/ 213 w 213"/>
                    <a:gd name="T27" fmla="*/ 481 h 48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3" h="481">
                      <a:moveTo>
                        <a:pt x="0" y="320"/>
                      </a:moveTo>
                      <a:lnTo>
                        <a:pt x="71" y="240"/>
                      </a:lnTo>
                      <a:lnTo>
                        <a:pt x="0" y="160"/>
                      </a:lnTo>
                      <a:lnTo>
                        <a:pt x="0" y="0"/>
                      </a:lnTo>
                      <a:lnTo>
                        <a:pt x="212" y="160"/>
                      </a:lnTo>
                      <a:lnTo>
                        <a:pt x="212" y="320"/>
                      </a:lnTo>
                      <a:lnTo>
                        <a:pt x="0" y="480"/>
                      </a:lnTo>
                      <a:lnTo>
                        <a:pt x="0" y="320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9" name="Rectangle 59"/>
                <p:cNvSpPr>
                  <a:spLocks noChangeArrowheads="1"/>
                </p:cNvSpPr>
                <p:nvPr/>
              </p:nvSpPr>
              <p:spPr bwMode="auto">
                <a:xfrm rot="5400000">
                  <a:off x="2604" y="1719"/>
                  <a:ext cx="383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6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ALU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353" name="Group 60"/>
              <p:cNvGrpSpPr>
                <a:grpSpLocks/>
              </p:cNvGrpSpPr>
              <p:nvPr/>
            </p:nvGrpSpPr>
            <p:grpSpPr bwMode="auto">
              <a:xfrm>
                <a:off x="1755" y="1696"/>
                <a:ext cx="399" cy="289"/>
                <a:chOff x="1755" y="1696"/>
                <a:chExt cx="399" cy="289"/>
              </a:xfrm>
            </p:grpSpPr>
            <p:sp>
              <p:nvSpPr>
                <p:cNvPr id="374" name="Rectangle 61"/>
                <p:cNvSpPr>
                  <a:spLocks noChangeArrowheads="1"/>
                </p:cNvSpPr>
                <p:nvPr/>
              </p:nvSpPr>
              <p:spPr bwMode="auto">
                <a:xfrm>
                  <a:off x="1755" y="1702"/>
                  <a:ext cx="399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6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Mem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375" name="Group 62"/>
                <p:cNvGrpSpPr>
                  <a:grpSpLocks/>
                </p:cNvGrpSpPr>
                <p:nvPr/>
              </p:nvGrpSpPr>
              <p:grpSpPr bwMode="auto">
                <a:xfrm>
                  <a:off x="1770" y="1696"/>
                  <a:ext cx="340" cy="289"/>
                  <a:chOff x="1770" y="1696"/>
                  <a:chExt cx="340" cy="289"/>
                </a:xfrm>
              </p:grpSpPr>
              <p:sp>
                <p:nvSpPr>
                  <p:cNvPr id="376" name="Freeform 63"/>
                  <p:cNvSpPr>
                    <a:spLocks/>
                  </p:cNvSpPr>
                  <p:nvPr/>
                </p:nvSpPr>
                <p:spPr bwMode="auto">
                  <a:xfrm>
                    <a:off x="1770" y="1696"/>
                    <a:ext cx="170" cy="289"/>
                  </a:xfrm>
                  <a:custGeom>
                    <a:avLst/>
                    <a:gdLst>
                      <a:gd name="T0" fmla="*/ 169 w 170"/>
                      <a:gd name="T1" fmla="*/ 0 h 289"/>
                      <a:gd name="T2" fmla="*/ 0 w 170"/>
                      <a:gd name="T3" fmla="*/ 0 h 289"/>
                      <a:gd name="T4" fmla="*/ 0 w 170"/>
                      <a:gd name="T5" fmla="*/ 288 h 289"/>
                      <a:gd name="T6" fmla="*/ 169 w 170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70"/>
                      <a:gd name="T13" fmla="*/ 0 h 289"/>
                      <a:gd name="T14" fmla="*/ 170 w 170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70" h="289">
                        <a:moveTo>
                          <a:pt x="169" y="0"/>
                        </a:moveTo>
                        <a:lnTo>
                          <a:pt x="0" y="0"/>
                        </a:lnTo>
                        <a:lnTo>
                          <a:pt x="0" y="288"/>
                        </a:lnTo>
                        <a:lnTo>
                          <a:pt x="169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77" name="Freeform 64"/>
                  <p:cNvSpPr>
                    <a:spLocks/>
                  </p:cNvSpPr>
                  <p:nvPr/>
                </p:nvSpPr>
                <p:spPr bwMode="auto">
                  <a:xfrm>
                    <a:off x="1939" y="1696"/>
                    <a:ext cx="171" cy="289"/>
                  </a:xfrm>
                  <a:custGeom>
                    <a:avLst/>
                    <a:gdLst>
                      <a:gd name="T0" fmla="*/ 0 w 171"/>
                      <a:gd name="T1" fmla="*/ 0 h 289"/>
                      <a:gd name="T2" fmla="*/ 170 w 171"/>
                      <a:gd name="T3" fmla="*/ 0 h 289"/>
                      <a:gd name="T4" fmla="*/ 170 w 171"/>
                      <a:gd name="T5" fmla="*/ 288 h 289"/>
                      <a:gd name="T6" fmla="*/ 0 w 171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71"/>
                      <a:gd name="T13" fmla="*/ 0 h 289"/>
                      <a:gd name="T14" fmla="*/ 171 w 171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71" h="289">
                        <a:moveTo>
                          <a:pt x="0" y="0"/>
                        </a:moveTo>
                        <a:lnTo>
                          <a:pt x="170" y="0"/>
                        </a:lnTo>
                        <a:lnTo>
                          <a:pt x="170" y="288"/>
                        </a:lnTo>
                        <a:lnTo>
                          <a:pt x="0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sp>
            <p:nvSpPr>
              <p:cNvPr id="354" name="Rectangle 65"/>
              <p:cNvSpPr>
                <a:spLocks noChangeArrowheads="1"/>
              </p:cNvSpPr>
              <p:nvPr/>
            </p:nvSpPr>
            <p:spPr bwMode="auto">
              <a:xfrm>
                <a:off x="2215" y="1707"/>
                <a:ext cx="327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Reg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55" name="Group 66"/>
              <p:cNvGrpSpPr>
                <a:grpSpLocks/>
              </p:cNvGrpSpPr>
              <p:nvPr/>
            </p:nvGrpSpPr>
            <p:grpSpPr bwMode="auto">
              <a:xfrm>
                <a:off x="2230" y="1696"/>
                <a:ext cx="296" cy="289"/>
                <a:chOff x="2230" y="1696"/>
                <a:chExt cx="296" cy="289"/>
              </a:xfrm>
            </p:grpSpPr>
            <p:sp>
              <p:nvSpPr>
                <p:cNvPr id="372" name="Freeform 67"/>
                <p:cNvSpPr>
                  <a:spLocks/>
                </p:cNvSpPr>
                <p:nvPr/>
              </p:nvSpPr>
              <p:spPr bwMode="auto">
                <a:xfrm>
                  <a:off x="2230" y="1696"/>
                  <a:ext cx="149" cy="289"/>
                </a:xfrm>
                <a:custGeom>
                  <a:avLst/>
                  <a:gdLst>
                    <a:gd name="T0" fmla="*/ 148 w 149"/>
                    <a:gd name="T1" fmla="*/ 0 h 289"/>
                    <a:gd name="T2" fmla="*/ 0 w 149"/>
                    <a:gd name="T3" fmla="*/ 0 h 289"/>
                    <a:gd name="T4" fmla="*/ 0 w 149"/>
                    <a:gd name="T5" fmla="*/ 288 h 289"/>
                    <a:gd name="T6" fmla="*/ 148 w 149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9"/>
                    <a:gd name="T13" fmla="*/ 0 h 289"/>
                    <a:gd name="T14" fmla="*/ 149 w 149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9" h="289">
                      <a:moveTo>
                        <a:pt x="148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48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3" name="Freeform 68"/>
                <p:cNvSpPr>
                  <a:spLocks/>
                </p:cNvSpPr>
                <p:nvPr/>
              </p:nvSpPr>
              <p:spPr bwMode="auto">
                <a:xfrm>
                  <a:off x="2378" y="1696"/>
                  <a:ext cx="148" cy="289"/>
                </a:xfrm>
                <a:custGeom>
                  <a:avLst/>
                  <a:gdLst>
                    <a:gd name="T0" fmla="*/ 0 w 148"/>
                    <a:gd name="T1" fmla="*/ 0 h 289"/>
                    <a:gd name="T2" fmla="*/ 147 w 148"/>
                    <a:gd name="T3" fmla="*/ 0 h 289"/>
                    <a:gd name="T4" fmla="*/ 147 w 148"/>
                    <a:gd name="T5" fmla="*/ 288 h 289"/>
                    <a:gd name="T6" fmla="*/ 0 w 148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8"/>
                    <a:gd name="T13" fmla="*/ 0 h 289"/>
                    <a:gd name="T14" fmla="*/ 148 w 148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8" h="289">
                      <a:moveTo>
                        <a:pt x="0" y="0"/>
                      </a:moveTo>
                      <a:lnTo>
                        <a:pt x="147" y="0"/>
                      </a:lnTo>
                      <a:lnTo>
                        <a:pt x="147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56" name="Line 69"/>
              <p:cNvSpPr>
                <a:spLocks noChangeShapeType="1"/>
              </p:cNvSpPr>
              <p:nvPr/>
            </p:nvSpPr>
            <p:spPr bwMode="auto">
              <a:xfrm>
                <a:off x="2107" y="1840"/>
                <a:ext cx="11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70"/>
              <p:cNvSpPr>
                <a:spLocks/>
              </p:cNvSpPr>
              <p:nvPr/>
            </p:nvSpPr>
            <p:spPr bwMode="auto">
              <a:xfrm>
                <a:off x="2177" y="1744"/>
                <a:ext cx="48" cy="97"/>
              </a:xfrm>
              <a:custGeom>
                <a:avLst/>
                <a:gdLst>
                  <a:gd name="T0" fmla="*/ 0 w 48"/>
                  <a:gd name="T1" fmla="*/ 96 h 97"/>
                  <a:gd name="T2" fmla="*/ 0 w 48"/>
                  <a:gd name="T3" fmla="*/ 0 h 97"/>
                  <a:gd name="T4" fmla="*/ 47 w 48"/>
                  <a:gd name="T5" fmla="*/ 0 h 97"/>
                  <a:gd name="T6" fmla="*/ 47 w 4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97"/>
                  <a:gd name="T14" fmla="*/ 48 w 4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97">
                    <a:moveTo>
                      <a:pt x="0" y="96"/>
                    </a:moveTo>
                    <a:lnTo>
                      <a:pt x="0" y="0"/>
                    </a:lnTo>
                    <a:lnTo>
                      <a:pt x="47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" name="Line 71"/>
              <p:cNvSpPr>
                <a:spLocks noChangeShapeType="1"/>
              </p:cNvSpPr>
              <p:nvPr/>
            </p:nvSpPr>
            <p:spPr bwMode="auto">
              <a:xfrm>
                <a:off x="2523" y="1744"/>
                <a:ext cx="17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Rectangle 72"/>
              <p:cNvSpPr>
                <a:spLocks noChangeArrowheads="1"/>
              </p:cNvSpPr>
              <p:nvPr/>
            </p:nvSpPr>
            <p:spPr bwMode="auto">
              <a:xfrm>
                <a:off x="3032" y="1702"/>
                <a:ext cx="39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Mem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60" name="Group 73"/>
              <p:cNvGrpSpPr>
                <a:grpSpLocks/>
              </p:cNvGrpSpPr>
              <p:nvPr/>
            </p:nvGrpSpPr>
            <p:grpSpPr bwMode="auto">
              <a:xfrm>
                <a:off x="3079" y="1696"/>
                <a:ext cx="325" cy="289"/>
                <a:chOff x="3079" y="1696"/>
                <a:chExt cx="325" cy="289"/>
              </a:xfrm>
            </p:grpSpPr>
            <p:sp>
              <p:nvSpPr>
                <p:cNvPr id="370" name="Freeform 74"/>
                <p:cNvSpPr>
                  <a:spLocks/>
                </p:cNvSpPr>
                <p:nvPr/>
              </p:nvSpPr>
              <p:spPr bwMode="auto">
                <a:xfrm>
                  <a:off x="3079" y="1696"/>
                  <a:ext cx="162" cy="289"/>
                </a:xfrm>
                <a:custGeom>
                  <a:avLst/>
                  <a:gdLst>
                    <a:gd name="T0" fmla="*/ 161 w 162"/>
                    <a:gd name="T1" fmla="*/ 0 h 289"/>
                    <a:gd name="T2" fmla="*/ 0 w 162"/>
                    <a:gd name="T3" fmla="*/ 0 h 289"/>
                    <a:gd name="T4" fmla="*/ 0 w 162"/>
                    <a:gd name="T5" fmla="*/ 288 h 289"/>
                    <a:gd name="T6" fmla="*/ 161 w 162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2"/>
                    <a:gd name="T13" fmla="*/ 0 h 289"/>
                    <a:gd name="T14" fmla="*/ 162 w 162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2" h="289">
                      <a:moveTo>
                        <a:pt x="161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1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1" name="Freeform 75"/>
                <p:cNvSpPr>
                  <a:spLocks/>
                </p:cNvSpPr>
                <p:nvPr/>
              </p:nvSpPr>
              <p:spPr bwMode="auto">
                <a:xfrm>
                  <a:off x="3240" y="1696"/>
                  <a:ext cx="164" cy="289"/>
                </a:xfrm>
                <a:custGeom>
                  <a:avLst/>
                  <a:gdLst>
                    <a:gd name="T0" fmla="*/ 0 w 164"/>
                    <a:gd name="T1" fmla="*/ 0 h 289"/>
                    <a:gd name="T2" fmla="*/ 163 w 164"/>
                    <a:gd name="T3" fmla="*/ 0 h 289"/>
                    <a:gd name="T4" fmla="*/ 163 w 164"/>
                    <a:gd name="T5" fmla="*/ 288 h 289"/>
                    <a:gd name="T6" fmla="*/ 0 w 164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4"/>
                    <a:gd name="T13" fmla="*/ 0 h 289"/>
                    <a:gd name="T14" fmla="*/ 164 w 164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4" h="289">
                      <a:moveTo>
                        <a:pt x="0" y="0"/>
                      </a:moveTo>
                      <a:lnTo>
                        <a:pt x="163" y="0"/>
                      </a:lnTo>
                      <a:lnTo>
                        <a:pt x="163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61" name="Rectangle 76"/>
              <p:cNvSpPr>
                <a:spLocks noChangeArrowheads="1"/>
              </p:cNvSpPr>
              <p:nvPr/>
            </p:nvSpPr>
            <p:spPr bwMode="auto">
              <a:xfrm>
                <a:off x="3524" y="1702"/>
                <a:ext cx="327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Reg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62" name="Group 77"/>
              <p:cNvGrpSpPr>
                <a:grpSpLocks/>
              </p:cNvGrpSpPr>
              <p:nvPr/>
            </p:nvGrpSpPr>
            <p:grpSpPr bwMode="auto">
              <a:xfrm>
                <a:off x="3547" y="1696"/>
                <a:ext cx="284" cy="289"/>
                <a:chOff x="3547" y="1696"/>
                <a:chExt cx="284" cy="289"/>
              </a:xfrm>
            </p:grpSpPr>
            <p:sp>
              <p:nvSpPr>
                <p:cNvPr id="368" name="Freeform 78"/>
                <p:cNvSpPr>
                  <a:spLocks/>
                </p:cNvSpPr>
                <p:nvPr/>
              </p:nvSpPr>
              <p:spPr bwMode="auto">
                <a:xfrm>
                  <a:off x="3547" y="1696"/>
                  <a:ext cx="142" cy="289"/>
                </a:xfrm>
                <a:custGeom>
                  <a:avLst/>
                  <a:gdLst>
                    <a:gd name="T0" fmla="*/ 141 w 142"/>
                    <a:gd name="T1" fmla="*/ 0 h 289"/>
                    <a:gd name="T2" fmla="*/ 0 w 142"/>
                    <a:gd name="T3" fmla="*/ 0 h 289"/>
                    <a:gd name="T4" fmla="*/ 0 w 142"/>
                    <a:gd name="T5" fmla="*/ 288 h 289"/>
                    <a:gd name="T6" fmla="*/ 141 w 142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2"/>
                    <a:gd name="T13" fmla="*/ 0 h 289"/>
                    <a:gd name="T14" fmla="*/ 142 w 142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2" h="289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41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69" name="Freeform 79"/>
                <p:cNvSpPr>
                  <a:spLocks/>
                </p:cNvSpPr>
                <p:nvPr/>
              </p:nvSpPr>
              <p:spPr bwMode="auto">
                <a:xfrm>
                  <a:off x="3688" y="1696"/>
                  <a:ext cx="143" cy="289"/>
                </a:xfrm>
                <a:custGeom>
                  <a:avLst/>
                  <a:gdLst>
                    <a:gd name="T0" fmla="*/ 0 w 143"/>
                    <a:gd name="T1" fmla="*/ 0 h 289"/>
                    <a:gd name="T2" fmla="*/ 142 w 143"/>
                    <a:gd name="T3" fmla="*/ 0 h 289"/>
                    <a:gd name="T4" fmla="*/ 142 w 143"/>
                    <a:gd name="T5" fmla="*/ 288 h 289"/>
                    <a:gd name="T6" fmla="*/ 0 w 143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3"/>
                    <a:gd name="T13" fmla="*/ 0 h 289"/>
                    <a:gd name="T14" fmla="*/ 143 w 143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3" h="289">
                      <a:moveTo>
                        <a:pt x="0" y="0"/>
                      </a:moveTo>
                      <a:lnTo>
                        <a:pt x="142" y="0"/>
                      </a:lnTo>
                      <a:lnTo>
                        <a:pt x="142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63" name="Line 80"/>
              <p:cNvSpPr>
                <a:spLocks noChangeShapeType="1"/>
              </p:cNvSpPr>
              <p:nvPr/>
            </p:nvSpPr>
            <p:spPr bwMode="auto">
              <a:xfrm>
                <a:off x="3392" y="1840"/>
                <a:ext cx="15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Line 81"/>
              <p:cNvSpPr>
                <a:spLocks noChangeShapeType="1"/>
              </p:cNvSpPr>
              <p:nvPr/>
            </p:nvSpPr>
            <p:spPr bwMode="auto">
              <a:xfrm>
                <a:off x="2908" y="1840"/>
                <a:ext cx="17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82"/>
              <p:cNvSpPr>
                <a:spLocks/>
              </p:cNvSpPr>
              <p:nvPr/>
            </p:nvSpPr>
            <p:spPr bwMode="auto">
              <a:xfrm>
                <a:off x="3037" y="1840"/>
                <a:ext cx="431" cy="193"/>
              </a:xfrm>
              <a:custGeom>
                <a:avLst/>
                <a:gdLst>
                  <a:gd name="T0" fmla="*/ 0 w 431"/>
                  <a:gd name="T1" fmla="*/ 0 h 193"/>
                  <a:gd name="T2" fmla="*/ 0 w 431"/>
                  <a:gd name="T3" fmla="*/ 192 h 193"/>
                  <a:gd name="T4" fmla="*/ 391 w 431"/>
                  <a:gd name="T5" fmla="*/ 192 h 193"/>
                  <a:gd name="T6" fmla="*/ 391 w 431"/>
                  <a:gd name="T7" fmla="*/ 64 h 193"/>
                  <a:gd name="T8" fmla="*/ 430 w 431"/>
                  <a:gd name="T9" fmla="*/ 0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"/>
                  <a:gd name="T16" fmla="*/ 0 h 193"/>
                  <a:gd name="T17" fmla="*/ 431 w 431"/>
                  <a:gd name="T18" fmla="*/ 193 h 1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" h="193">
                    <a:moveTo>
                      <a:pt x="0" y="0"/>
                    </a:moveTo>
                    <a:lnTo>
                      <a:pt x="0" y="192"/>
                    </a:lnTo>
                    <a:lnTo>
                      <a:pt x="391" y="192"/>
                    </a:lnTo>
                    <a:lnTo>
                      <a:pt x="391" y="64"/>
                    </a:lnTo>
                    <a:lnTo>
                      <a:pt x="430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6" name="Line 83"/>
              <p:cNvSpPr>
                <a:spLocks noChangeShapeType="1"/>
              </p:cNvSpPr>
              <p:nvPr/>
            </p:nvSpPr>
            <p:spPr bwMode="auto">
              <a:xfrm>
                <a:off x="2523" y="1936"/>
                <a:ext cx="17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84"/>
              <p:cNvSpPr>
                <a:spLocks/>
              </p:cNvSpPr>
              <p:nvPr/>
            </p:nvSpPr>
            <p:spPr bwMode="auto">
              <a:xfrm>
                <a:off x="2624" y="1835"/>
                <a:ext cx="337" cy="278"/>
              </a:xfrm>
              <a:custGeom>
                <a:avLst/>
                <a:gdLst>
                  <a:gd name="T0" fmla="*/ 0 w 337"/>
                  <a:gd name="T1" fmla="*/ 101 h 278"/>
                  <a:gd name="T2" fmla="*/ 0 w 337"/>
                  <a:gd name="T3" fmla="*/ 277 h 278"/>
                  <a:gd name="T4" fmla="*/ 294 w 337"/>
                  <a:gd name="T5" fmla="*/ 277 h 278"/>
                  <a:gd name="T6" fmla="*/ 294 w 337"/>
                  <a:gd name="T7" fmla="*/ 90 h 278"/>
                  <a:gd name="T8" fmla="*/ 336 w 337"/>
                  <a:gd name="T9" fmla="*/ 0 h 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"/>
                  <a:gd name="T16" fmla="*/ 0 h 278"/>
                  <a:gd name="T17" fmla="*/ 337 w 337"/>
                  <a:gd name="T18" fmla="*/ 278 h 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" h="278">
                    <a:moveTo>
                      <a:pt x="0" y="101"/>
                    </a:moveTo>
                    <a:lnTo>
                      <a:pt x="0" y="277"/>
                    </a:lnTo>
                    <a:lnTo>
                      <a:pt x="294" y="277"/>
                    </a:lnTo>
                    <a:lnTo>
                      <a:pt x="294" y="90"/>
                    </a:lnTo>
                    <a:lnTo>
                      <a:pt x="336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0" name="Group 85"/>
            <p:cNvGrpSpPr>
              <a:grpSpLocks/>
            </p:cNvGrpSpPr>
            <p:nvPr/>
          </p:nvGrpSpPr>
          <p:grpSpPr bwMode="auto">
            <a:xfrm>
              <a:off x="3463925" y="3251200"/>
              <a:ext cx="3327400" cy="814388"/>
              <a:chOff x="2182" y="2048"/>
              <a:chExt cx="2096" cy="513"/>
            </a:xfrm>
          </p:grpSpPr>
          <p:grpSp>
            <p:nvGrpSpPr>
              <p:cNvPr id="324" name="Group 86"/>
              <p:cNvGrpSpPr>
                <a:grpSpLocks/>
              </p:cNvGrpSpPr>
              <p:nvPr/>
            </p:nvGrpSpPr>
            <p:grpSpPr bwMode="auto">
              <a:xfrm>
                <a:off x="3118" y="2048"/>
                <a:ext cx="218" cy="481"/>
                <a:chOff x="3118" y="2048"/>
                <a:chExt cx="218" cy="481"/>
              </a:xfrm>
            </p:grpSpPr>
            <p:sp>
              <p:nvSpPr>
                <p:cNvPr id="350" name="Freeform 87"/>
                <p:cNvSpPr>
                  <a:spLocks/>
                </p:cNvSpPr>
                <p:nvPr/>
              </p:nvSpPr>
              <p:spPr bwMode="auto">
                <a:xfrm>
                  <a:off x="3123" y="2048"/>
                  <a:ext cx="213" cy="481"/>
                </a:xfrm>
                <a:custGeom>
                  <a:avLst/>
                  <a:gdLst>
                    <a:gd name="T0" fmla="*/ 0 w 213"/>
                    <a:gd name="T1" fmla="*/ 320 h 481"/>
                    <a:gd name="T2" fmla="*/ 71 w 213"/>
                    <a:gd name="T3" fmla="*/ 240 h 481"/>
                    <a:gd name="T4" fmla="*/ 0 w 213"/>
                    <a:gd name="T5" fmla="*/ 160 h 481"/>
                    <a:gd name="T6" fmla="*/ 0 w 213"/>
                    <a:gd name="T7" fmla="*/ 0 h 481"/>
                    <a:gd name="T8" fmla="*/ 212 w 213"/>
                    <a:gd name="T9" fmla="*/ 160 h 481"/>
                    <a:gd name="T10" fmla="*/ 212 w 213"/>
                    <a:gd name="T11" fmla="*/ 320 h 481"/>
                    <a:gd name="T12" fmla="*/ 0 w 213"/>
                    <a:gd name="T13" fmla="*/ 480 h 481"/>
                    <a:gd name="T14" fmla="*/ 0 w 213"/>
                    <a:gd name="T15" fmla="*/ 320 h 48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3"/>
                    <a:gd name="T25" fmla="*/ 0 h 481"/>
                    <a:gd name="T26" fmla="*/ 213 w 213"/>
                    <a:gd name="T27" fmla="*/ 481 h 48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3" h="481">
                      <a:moveTo>
                        <a:pt x="0" y="320"/>
                      </a:moveTo>
                      <a:lnTo>
                        <a:pt x="71" y="240"/>
                      </a:lnTo>
                      <a:lnTo>
                        <a:pt x="0" y="160"/>
                      </a:lnTo>
                      <a:lnTo>
                        <a:pt x="0" y="0"/>
                      </a:lnTo>
                      <a:lnTo>
                        <a:pt x="212" y="160"/>
                      </a:lnTo>
                      <a:lnTo>
                        <a:pt x="212" y="320"/>
                      </a:lnTo>
                      <a:lnTo>
                        <a:pt x="0" y="480"/>
                      </a:lnTo>
                      <a:lnTo>
                        <a:pt x="0" y="320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1" name="Rectangle 88"/>
                <p:cNvSpPr>
                  <a:spLocks noChangeArrowheads="1"/>
                </p:cNvSpPr>
                <p:nvPr/>
              </p:nvSpPr>
              <p:spPr bwMode="auto">
                <a:xfrm rot="5400000">
                  <a:off x="3031" y="2167"/>
                  <a:ext cx="383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6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ALU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325" name="Group 89"/>
              <p:cNvGrpSpPr>
                <a:grpSpLocks/>
              </p:cNvGrpSpPr>
              <p:nvPr/>
            </p:nvGrpSpPr>
            <p:grpSpPr bwMode="auto">
              <a:xfrm>
                <a:off x="2182" y="2144"/>
                <a:ext cx="399" cy="289"/>
                <a:chOff x="2182" y="2144"/>
                <a:chExt cx="399" cy="289"/>
              </a:xfrm>
            </p:grpSpPr>
            <p:sp>
              <p:nvSpPr>
                <p:cNvPr id="346" name="Rectangle 90"/>
                <p:cNvSpPr>
                  <a:spLocks noChangeArrowheads="1"/>
                </p:cNvSpPr>
                <p:nvPr/>
              </p:nvSpPr>
              <p:spPr bwMode="auto">
                <a:xfrm>
                  <a:off x="2182" y="2150"/>
                  <a:ext cx="399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6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Mem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347" name="Group 91"/>
                <p:cNvGrpSpPr>
                  <a:grpSpLocks/>
                </p:cNvGrpSpPr>
                <p:nvPr/>
              </p:nvGrpSpPr>
              <p:grpSpPr bwMode="auto">
                <a:xfrm>
                  <a:off x="2197" y="2144"/>
                  <a:ext cx="340" cy="289"/>
                  <a:chOff x="2197" y="2144"/>
                  <a:chExt cx="340" cy="289"/>
                </a:xfrm>
              </p:grpSpPr>
              <p:sp>
                <p:nvSpPr>
                  <p:cNvPr id="348" name="Freeform 92"/>
                  <p:cNvSpPr>
                    <a:spLocks/>
                  </p:cNvSpPr>
                  <p:nvPr/>
                </p:nvSpPr>
                <p:spPr bwMode="auto">
                  <a:xfrm>
                    <a:off x="2197" y="2144"/>
                    <a:ext cx="170" cy="289"/>
                  </a:xfrm>
                  <a:custGeom>
                    <a:avLst/>
                    <a:gdLst>
                      <a:gd name="T0" fmla="*/ 169 w 170"/>
                      <a:gd name="T1" fmla="*/ 0 h 289"/>
                      <a:gd name="T2" fmla="*/ 0 w 170"/>
                      <a:gd name="T3" fmla="*/ 0 h 289"/>
                      <a:gd name="T4" fmla="*/ 0 w 170"/>
                      <a:gd name="T5" fmla="*/ 288 h 289"/>
                      <a:gd name="T6" fmla="*/ 169 w 170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70"/>
                      <a:gd name="T13" fmla="*/ 0 h 289"/>
                      <a:gd name="T14" fmla="*/ 170 w 170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70" h="289">
                        <a:moveTo>
                          <a:pt x="169" y="0"/>
                        </a:moveTo>
                        <a:lnTo>
                          <a:pt x="0" y="0"/>
                        </a:lnTo>
                        <a:lnTo>
                          <a:pt x="0" y="288"/>
                        </a:lnTo>
                        <a:lnTo>
                          <a:pt x="169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49" name="Freeform 93"/>
                  <p:cNvSpPr>
                    <a:spLocks/>
                  </p:cNvSpPr>
                  <p:nvPr/>
                </p:nvSpPr>
                <p:spPr bwMode="auto">
                  <a:xfrm>
                    <a:off x="2366" y="2144"/>
                    <a:ext cx="171" cy="289"/>
                  </a:xfrm>
                  <a:custGeom>
                    <a:avLst/>
                    <a:gdLst>
                      <a:gd name="T0" fmla="*/ 0 w 171"/>
                      <a:gd name="T1" fmla="*/ 0 h 289"/>
                      <a:gd name="T2" fmla="*/ 170 w 171"/>
                      <a:gd name="T3" fmla="*/ 0 h 289"/>
                      <a:gd name="T4" fmla="*/ 170 w 171"/>
                      <a:gd name="T5" fmla="*/ 288 h 289"/>
                      <a:gd name="T6" fmla="*/ 0 w 171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71"/>
                      <a:gd name="T13" fmla="*/ 0 h 289"/>
                      <a:gd name="T14" fmla="*/ 171 w 171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71" h="289">
                        <a:moveTo>
                          <a:pt x="0" y="0"/>
                        </a:moveTo>
                        <a:lnTo>
                          <a:pt x="170" y="0"/>
                        </a:lnTo>
                        <a:lnTo>
                          <a:pt x="170" y="288"/>
                        </a:lnTo>
                        <a:lnTo>
                          <a:pt x="0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sp>
            <p:nvSpPr>
              <p:cNvPr id="326" name="Rectangle 94"/>
              <p:cNvSpPr>
                <a:spLocks noChangeArrowheads="1"/>
              </p:cNvSpPr>
              <p:nvPr/>
            </p:nvSpPr>
            <p:spPr bwMode="auto">
              <a:xfrm>
                <a:off x="2642" y="2155"/>
                <a:ext cx="327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Reg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27" name="Group 95"/>
              <p:cNvGrpSpPr>
                <a:grpSpLocks/>
              </p:cNvGrpSpPr>
              <p:nvPr/>
            </p:nvGrpSpPr>
            <p:grpSpPr bwMode="auto">
              <a:xfrm>
                <a:off x="2657" y="2144"/>
                <a:ext cx="296" cy="289"/>
                <a:chOff x="2657" y="2144"/>
                <a:chExt cx="296" cy="289"/>
              </a:xfrm>
            </p:grpSpPr>
            <p:sp>
              <p:nvSpPr>
                <p:cNvPr id="344" name="Freeform 96"/>
                <p:cNvSpPr>
                  <a:spLocks/>
                </p:cNvSpPr>
                <p:nvPr/>
              </p:nvSpPr>
              <p:spPr bwMode="auto">
                <a:xfrm>
                  <a:off x="2657" y="2144"/>
                  <a:ext cx="149" cy="289"/>
                </a:xfrm>
                <a:custGeom>
                  <a:avLst/>
                  <a:gdLst>
                    <a:gd name="T0" fmla="*/ 148 w 149"/>
                    <a:gd name="T1" fmla="*/ 0 h 289"/>
                    <a:gd name="T2" fmla="*/ 0 w 149"/>
                    <a:gd name="T3" fmla="*/ 0 h 289"/>
                    <a:gd name="T4" fmla="*/ 0 w 149"/>
                    <a:gd name="T5" fmla="*/ 288 h 289"/>
                    <a:gd name="T6" fmla="*/ 148 w 149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9"/>
                    <a:gd name="T13" fmla="*/ 0 h 289"/>
                    <a:gd name="T14" fmla="*/ 149 w 149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9" h="289">
                      <a:moveTo>
                        <a:pt x="148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48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5" name="Freeform 97"/>
                <p:cNvSpPr>
                  <a:spLocks/>
                </p:cNvSpPr>
                <p:nvPr/>
              </p:nvSpPr>
              <p:spPr bwMode="auto">
                <a:xfrm>
                  <a:off x="2805" y="2144"/>
                  <a:ext cx="148" cy="289"/>
                </a:xfrm>
                <a:custGeom>
                  <a:avLst/>
                  <a:gdLst>
                    <a:gd name="T0" fmla="*/ 0 w 148"/>
                    <a:gd name="T1" fmla="*/ 0 h 289"/>
                    <a:gd name="T2" fmla="*/ 147 w 148"/>
                    <a:gd name="T3" fmla="*/ 0 h 289"/>
                    <a:gd name="T4" fmla="*/ 147 w 148"/>
                    <a:gd name="T5" fmla="*/ 288 h 289"/>
                    <a:gd name="T6" fmla="*/ 0 w 148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8"/>
                    <a:gd name="T13" fmla="*/ 0 h 289"/>
                    <a:gd name="T14" fmla="*/ 148 w 148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8" h="289">
                      <a:moveTo>
                        <a:pt x="0" y="0"/>
                      </a:moveTo>
                      <a:lnTo>
                        <a:pt x="147" y="0"/>
                      </a:lnTo>
                      <a:lnTo>
                        <a:pt x="147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28" name="Line 98"/>
              <p:cNvSpPr>
                <a:spLocks noChangeShapeType="1"/>
              </p:cNvSpPr>
              <p:nvPr/>
            </p:nvSpPr>
            <p:spPr bwMode="auto">
              <a:xfrm>
                <a:off x="2534" y="2288"/>
                <a:ext cx="11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99"/>
              <p:cNvSpPr>
                <a:spLocks/>
              </p:cNvSpPr>
              <p:nvPr/>
            </p:nvSpPr>
            <p:spPr bwMode="auto">
              <a:xfrm>
                <a:off x="2604" y="2192"/>
                <a:ext cx="48" cy="97"/>
              </a:xfrm>
              <a:custGeom>
                <a:avLst/>
                <a:gdLst>
                  <a:gd name="T0" fmla="*/ 0 w 48"/>
                  <a:gd name="T1" fmla="*/ 96 h 97"/>
                  <a:gd name="T2" fmla="*/ 0 w 48"/>
                  <a:gd name="T3" fmla="*/ 0 h 97"/>
                  <a:gd name="T4" fmla="*/ 47 w 48"/>
                  <a:gd name="T5" fmla="*/ 0 h 97"/>
                  <a:gd name="T6" fmla="*/ 47 w 4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97"/>
                  <a:gd name="T14" fmla="*/ 48 w 4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97">
                    <a:moveTo>
                      <a:pt x="0" y="96"/>
                    </a:moveTo>
                    <a:lnTo>
                      <a:pt x="0" y="0"/>
                    </a:lnTo>
                    <a:lnTo>
                      <a:pt x="47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" name="Line 100"/>
              <p:cNvSpPr>
                <a:spLocks noChangeShapeType="1"/>
              </p:cNvSpPr>
              <p:nvPr/>
            </p:nvSpPr>
            <p:spPr bwMode="auto">
              <a:xfrm>
                <a:off x="2950" y="2192"/>
                <a:ext cx="17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Rectangle 101"/>
              <p:cNvSpPr>
                <a:spLocks noChangeArrowheads="1"/>
              </p:cNvSpPr>
              <p:nvPr/>
            </p:nvSpPr>
            <p:spPr bwMode="auto">
              <a:xfrm>
                <a:off x="3459" y="2150"/>
                <a:ext cx="39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Mem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32" name="Group 102"/>
              <p:cNvGrpSpPr>
                <a:grpSpLocks/>
              </p:cNvGrpSpPr>
              <p:nvPr/>
            </p:nvGrpSpPr>
            <p:grpSpPr bwMode="auto">
              <a:xfrm>
                <a:off x="3506" y="2144"/>
                <a:ext cx="325" cy="289"/>
                <a:chOff x="3506" y="2144"/>
                <a:chExt cx="325" cy="289"/>
              </a:xfrm>
            </p:grpSpPr>
            <p:sp>
              <p:nvSpPr>
                <p:cNvPr id="342" name="Freeform 103"/>
                <p:cNvSpPr>
                  <a:spLocks/>
                </p:cNvSpPr>
                <p:nvPr/>
              </p:nvSpPr>
              <p:spPr bwMode="auto">
                <a:xfrm>
                  <a:off x="3506" y="2144"/>
                  <a:ext cx="162" cy="289"/>
                </a:xfrm>
                <a:custGeom>
                  <a:avLst/>
                  <a:gdLst>
                    <a:gd name="T0" fmla="*/ 161 w 162"/>
                    <a:gd name="T1" fmla="*/ 0 h 289"/>
                    <a:gd name="T2" fmla="*/ 0 w 162"/>
                    <a:gd name="T3" fmla="*/ 0 h 289"/>
                    <a:gd name="T4" fmla="*/ 0 w 162"/>
                    <a:gd name="T5" fmla="*/ 288 h 289"/>
                    <a:gd name="T6" fmla="*/ 161 w 162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2"/>
                    <a:gd name="T13" fmla="*/ 0 h 289"/>
                    <a:gd name="T14" fmla="*/ 162 w 162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2" h="289">
                      <a:moveTo>
                        <a:pt x="161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1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3" name="Freeform 104"/>
                <p:cNvSpPr>
                  <a:spLocks/>
                </p:cNvSpPr>
                <p:nvPr/>
              </p:nvSpPr>
              <p:spPr bwMode="auto">
                <a:xfrm>
                  <a:off x="3667" y="2144"/>
                  <a:ext cx="164" cy="289"/>
                </a:xfrm>
                <a:custGeom>
                  <a:avLst/>
                  <a:gdLst>
                    <a:gd name="T0" fmla="*/ 0 w 164"/>
                    <a:gd name="T1" fmla="*/ 0 h 289"/>
                    <a:gd name="T2" fmla="*/ 163 w 164"/>
                    <a:gd name="T3" fmla="*/ 0 h 289"/>
                    <a:gd name="T4" fmla="*/ 163 w 164"/>
                    <a:gd name="T5" fmla="*/ 288 h 289"/>
                    <a:gd name="T6" fmla="*/ 0 w 164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4"/>
                    <a:gd name="T13" fmla="*/ 0 h 289"/>
                    <a:gd name="T14" fmla="*/ 164 w 164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4" h="289">
                      <a:moveTo>
                        <a:pt x="0" y="0"/>
                      </a:moveTo>
                      <a:lnTo>
                        <a:pt x="163" y="0"/>
                      </a:lnTo>
                      <a:lnTo>
                        <a:pt x="163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33" name="Rectangle 105"/>
              <p:cNvSpPr>
                <a:spLocks noChangeArrowheads="1"/>
              </p:cNvSpPr>
              <p:nvPr/>
            </p:nvSpPr>
            <p:spPr bwMode="auto">
              <a:xfrm>
                <a:off x="3951" y="2150"/>
                <a:ext cx="327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Reg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34" name="Group 106"/>
              <p:cNvGrpSpPr>
                <a:grpSpLocks/>
              </p:cNvGrpSpPr>
              <p:nvPr/>
            </p:nvGrpSpPr>
            <p:grpSpPr bwMode="auto">
              <a:xfrm>
                <a:off x="3974" y="2144"/>
                <a:ext cx="284" cy="289"/>
                <a:chOff x="3974" y="2144"/>
                <a:chExt cx="284" cy="289"/>
              </a:xfrm>
            </p:grpSpPr>
            <p:sp>
              <p:nvSpPr>
                <p:cNvPr id="340" name="Freeform 107"/>
                <p:cNvSpPr>
                  <a:spLocks/>
                </p:cNvSpPr>
                <p:nvPr/>
              </p:nvSpPr>
              <p:spPr bwMode="auto">
                <a:xfrm>
                  <a:off x="3974" y="2144"/>
                  <a:ext cx="142" cy="289"/>
                </a:xfrm>
                <a:custGeom>
                  <a:avLst/>
                  <a:gdLst>
                    <a:gd name="T0" fmla="*/ 141 w 142"/>
                    <a:gd name="T1" fmla="*/ 0 h 289"/>
                    <a:gd name="T2" fmla="*/ 0 w 142"/>
                    <a:gd name="T3" fmla="*/ 0 h 289"/>
                    <a:gd name="T4" fmla="*/ 0 w 142"/>
                    <a:gd name="T5" fmla="*/ 288 h 289"/>
                    <a:gd name="T6" fmla="*/ 141 w 142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2"/>
                    <a:gd name="T13" fmla="*/ 0 h 289"/>
                    <a:gd name="T14" fmla="*/ 142 w 142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2" h="289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41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1" name="Freeform 108"/>
                <p:cNvSpPr>
                  <a:spLocks/>
                </p:cNvSpPr>
                <p:nvPr/>
              </p:nvSpPr>
              <p:spPr bwMode="auto">
                <a:xfrm>
                  <a:off x="4115" y="2144"/>
                  <a:ext cx="143" cy="289"/>
                </a:xfrm>
                <a:custGeom>
                  <a:avLst/>
                  <a:gdLst>
                    <a:gd name="T0" fmla="*/ 0 w 143"/>
                    <a:gd name="T1" fmla="*/ 0 h 289"/>
                    <a:gd name="T2" fmla="*/ 142 w 143"/>
                    <a:gd name="T3" fmla="*/ 0 h 289"/>
                    <a:gd name="T4" fmla="*/ 142 w 143"/>
                    <a:gd name="T5" fmla="*/ 288 h 289"/>
                    <a:gd name="T6" fmla="*/ 0 w 143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3"/>
                    <a:gd name="T13" fmla="*/ 0 h 289"/>
                    <a:gd name="T14" fmla="*/ 143 w 143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3" h="289">
                      <a:moveTo>
                        <a:pt x="0" y="0"/>
                      </a:moveTo>
                      <a:lnTo>
                        <a:pt x="142" y="0"/>
                      </a:lnTo>
                      <a:lnTo>
                        <a:pt x="142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35" name="Line 109"/>
              <p:cNvSpPr>
                <a:spLocks noChangeShapeType="1"/>
              </p:cNvSpPr>
              <p:nvPr/>
            </p:nvSpPr>
            <p:spPr bwMode="auto">
              <a:xfrm>
                <a:off x="3819" y="2288"/>
                <a:ext cx="15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Line 110"/>
              <p:cNvSpPr>
                <a:spLocks noChangeShapeType="1"/>
              </p:cNvSpPr>
              <p:nvPr/>
            </p:nvSpPr>
            <p:spPr bwMode="auto">
              <a:xfrm>
                <a:off x="3335" y="2288"/>
                <a:ext cx="17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111"/>
              <p:cNvSpPr>
                <a:spLocks/>
              </p:cNvSpPr>
              <p:nvPr/>
            </p:nvSpPr>
            <p:spPr bwMode="auto">
              <a:xfrm>
                <a:off x="3464" y="2288"/>
                <a:ext cx="431" cy="193"/>
              </a:xfrm>
              <a:custGeom>
                <a:avLst/>
                <a:gdLst>
                  <a:gd name="T0" fmla="*/ 0 w 431"/>
                  <a:gd name="T1" fmla="*/ 0 h 193"/>
                  <a:gd name="T2" fmla="*/ 0 w 431"/>
                  <a:gd name="T3" fmla="*/ 192 h 193"/>
                  <a:gd name="T4" fmla="*/ 391 w 431"/>
                  <a:gd name="T5" fmla="*/ 192 h 193"/>
                  <a:gd name="T6" fmla="*/ 391 w 431"/>
                  <a:gd name="T7" fmla="*/ 64 h 193"/>
                  <a:gd name="T8" fmla="*/ 430 w 431"/>
                  <a:gd name="T9" fmla="*/ 0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"/>
                  <a:gd name="T16" fmla="*/ 0 h 193"/>
                  <a:gd name="T17" fmla="*/ 431 w 431"/>
                  <a:gd name="T18" fmla="*/ 193 h 1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" h="193">
                    <a:moveTo>
                      <a:pt x="0" y="0"/>
                    </a:moveTo>
                    <a:lnTo>
                      <a:pt x="0" y="192"/>
                    </a:lnTo>
                    <a:lnTo>
                      <a:pt x="391" y="192"/>
                    </a:lnTo>
                    <a:lnTo>
                      <a:pt x="391" y="64"/>
                    </a:lnTo>
                    <a:lnTo>
                      <a:pt x="430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" name="Line 112"/>
              <p:cNvSpPr>
                <a:spLocks noChangeShapeType="1"/>
              </p:cNvSpPr>
              <p:nvPr/>
            </p:nvSpPr>
            <p:spPr bwMode="auto">
              <a:xfrm>
                <a:off x="2950" y="2384"/>
                <a:ext cx="17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113"/>
              <p:cNvSpPr>
                <a:spLocks/>
              </p:cNvSpPr>
              <p:nvPr/>
            </p:nvSpPr>
            <p:spPr bwMode="auto">
              <a:xfrm>
                <a:off x="3051" y="2283"/>
                <a:ext cx="337" cy="278"/>
              </a:xfrm>
              <a:custGeom>
                <a:avLst/>
                <a:gdLst>
                  <a:gd name="T0" fmla="*/ 0 w 337"/>
                  <a:gd name="T1" fmla="*/ 101 h 278"/>
                  <a:gd name="T2" fmla="*/ 0 w 337"/>
                  <a:gd name="T3" fmla="*/ 277 h 278"/>
                  <a:gd name="T4" fmla="*/ 294 w 337"/>
                  <a:gd name="T5" fmla="*/ 277 h 278"/>
                  <a:gd name="T6" fmla="*/ 294 w 337"/>
                  <a:gd name="T7" fmla="*/ 90 h 278"/>
                  <a:gd name="T8" fmla="*/ 336 w 337"/>
                  <a:gd name="T9" fmla="*/ 0 h 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"/>
                  <a:gd name="T16" fmla="*/ 0 h 278"/>
                  <a:gd name="T17" fmla="*/ 337 w 337"/>
                  <a:gd name="T18" fmla="*/ 278 h 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" h="278">
                    <a:moveTo>
                      <a:pt x="0" y="101"/>
                    </a:moveTo>
                    <a:lnTo>
                      <a:pt x="0" y="277"/>
                    </a:lnTo>
                    <a:lnTo>
                      <a:pt x="294" y="277"/>
                    </a:lnTo>
                    <a:lnTo>
                      <a:pt x="294" y="90"/>
                    </a:lnTo>
                    <a:lnTo>
                      <a:pt x="336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1" name="Group 114"/>
            <p:cNvGrpSpPr>
              <a:grpSpLocks/>
            </p:cNvGrpSpPr>
            <p:nvPr/>
          </p:nvGrpSpPr>
          <p:grpSpPr bwMode="auto">
            <a:xfrm>
              <a:off x="5627688" y="3962400"/>
              <a:ext cx="346075" cy="763588"/>
              <a:chOff x="3545" y="2496"/>
              <a:chExt cx="218" cy="481"/>
            </a:xfrm>
          </p:grpSpPr>
          <p:sp>
            <p:nvSpPr>
              <p:cNvPr id="322" name="Freeform 115"/>
              <p:cNvSpPr>
                <a:spLocks/>
              </p:cNvSpPr>
              <p:nvPr/>
            </p:nvSpPr>
            <p:spPr bwMode="auto">
              <a:xfrm>
                <a:off x="3550" y="2496"/>
                <a:ext cx="213" cy="481"/>
              </a:xfrm>
              <a:custGeom>
                <a:avLst/>
                <a:gdLst>
                  <a:gd name="T0" fmla="*/ 0 w 213"/>
                  <a:gd name="T1" fmla="*/ 320 h 481"/>
                  <a:gd name="T2" fmla="*/ 71 w 213"/>
                  <a:gd name="T3" fmla="*/ 240 h 481"/>
                  <a:gd name="T4" fmla="*/ 0 w 213"/>
                  <a:gd name="T5" fmla="*/ 160 h 481"/>
                  <a:gd name="T6" fmla="*/ 0 w 213"/>
                  <a:gd name="T7" fmla="*/ 0 h 481"/>
                  <a:gd name="T8" fmla="*/ 212 w 213"/>
                  <a:gd name="T9" fmla="*/ 160 h 481"/>
                  <a:gd name="T10" fmla="*/ 212 w 213"/>
                  <a:gd name="T11" fmla="*/ 320 h 481"/>
                  <a:gd name="T12" fmla="*/ 0 w 213"/>
                  <a:gd name="T13" fmla="*/ 480 h 481"/>
                  <a:gd name="T14" fmla="*/ 0 w 213"/>
                  <a:gd name="T15" fmla="*/ 320 h 4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3"/>
                  <a:gd name="T25" fmla="*/ 0 h 481"/>
                  <a:gd name="T26" fmla="*/ 213 w 213"/>
                  <a:gd name="T27" fmla="*/ 481 h 48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3" h="481">
                    <a:moveTo>
                      <a:pt x="0" y="320"/>
                    </a:moveTo>
                    <a:lnTo>
                      <a:pt x="71" y="24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212" y="160"/>
                    </a:lnTo>
                    <a:lnTo>
                      <a:pt x="212" y="320"/>
                    </a:lnTo>
                    <a:lnTo>
                      <a:pt x="0" y="480"/>
                    </a:lnTo>
                    <a:lnTo>
                      <a:pt x="0" y="32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3" name="Rectangle 116"/>
              <p:cNvSpPr>
                <a:spLocks noChangeArrowheads="1"/>
              </p:cNvSpPr>
              <p:nvPr/>
            </p:nvSpPr>
            <p:spPr bwMode="auto">
              <a:xfrm rot="5400000">
                <a:off x="3458" y="2615"/>
                <a:ext cx="383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ALU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72" name="Rectangle 117"/>
            <p:cNvSpPr>
              <a:spLocks noChangeArrowheads="1"/>
            </p:cNvSpPr>
            <p:nvPr/>
          </p:nvSpPr>
          <p:spPr bwMode="auto">
            <a:xfrm>
              <a:off x="4872038" y="4132263"/>
              <a:ext cx="519112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73" name="Group 118"/>
            <p:cNvGrpSpPr>
              <a:grpSpLocks/>
            </p:cNvGrpSpPr>
            <p:nvPr/>
          </p:nvGrpSpPr>
          <p:grpSpPr bwMode="auto">
            <a:xfrm>
              <a:off x="4895850" y="4114800"/>
              <a:ext cx="469900" cy="458788"/>
              <a:chOff x="3084" y="2592"/>
              <a:chExt cx="296" cy="289"/>
            </a:xfrm>
          </p:grpSpPr>
          <p:sp>
            <p:nvSpPr>
              <p:cNvPr id="320" name="Freeform 119"/>
              <p:cNvSpPr>
                <a:spLocks/>
              </p:cNvSpPr>
              <p:nvPr/>
            </p:nvSpPr>
            <p:spPr bwMode="auto">
              <a:xfrm>
                <a:off x="3084" y="2592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1" name="Freeform 120"/>
              <p:cNvSpPr>
                <a:spLocks/>
              </p:cNvSpPr>
              <p:nvPr/>
            </p:nvSpPr>
            <p:spPr bwMode="auto">
              <a:xfrm>
                <a:off x="3232" y="2592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74" name="Line 121"/>
            <p:cNvSpPr>
              <a:spLocks noChangeShapeType="1"/>
            </p:cNvSpPr>
            <p:nvPr/>
          </p:nvSpPr>
          <p:spPr bwMode="auto">
            <a:xfrm>
              <a:off x="4700588" y="4343400"/>
              <a:ext cx="177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122"/>
            <p:cNvSpPr>
              <a:spLocks/>
            </p:cNvSpPr>
            <p:nvPr/>
          </p:nvSpPr>
          <p:spPr bwMode="auto">
            <a:xfrm>
              <a:off x="4811713" y="4191000"/>
              <a:ext cx="76200" cy="153988"/>
            </a:xfrm>
            <a:custGeom>
              <a:avLst/>
              <a:gdLst>
                <a:gd name="T0" fmla="*/ 0 w 48"/>
                <a:gd name="T1" fmla="*/ 2147483647 h 97"/>
                <a:gd name="T2" fmla="*/ 0 w 48"/>
                <a:gd name="T3" fmla="*/ 0 h 97"/>
                <a:gd name="T4" fmla="*/ 2147483647 w 48"/>
                <a:gd name="T5" fmla="*/ 0 h 97"/>
                <a:gd name="T6" fmla="*/ 21474836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" name="Line 123"/>
            <p:cNvSpPr>
              <a:spLocks noChangeShapeType="1"/>
            </p:cNvSpPr>
            <p:nvPr/>
          </p:nvSpPr>
          <p:spPr bwMode="auto">
            <a:xfrm>
              <a:off x="5360988" y="4191000"/>
              <a:ext cx="27463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Rectangle 124"/>
            <p:cNvSpPr>
              <a:spLocks noChangeArrowheads="1"/>
            </p:cNvSpPr>
            <p:nvPr/>
          </p:nvSpPr>
          <p:spPr bwMode="auto">
            <a:xfrm>
              <a:off x="6169025" y="4124325"/>
              <a:ext cx="633413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78" name="Group 125"/>
            <p:cNvGrpSpPr>
              <a:grpSpLocks/>
            </p:cNvGrpSpPr>
            <p:nvPr/>
          </p:nvGrpSpPr>
          <p:grpSpPr bwMode="auto">
            <a:xfrm>
              <a:off x="6243638" y="4114800"/>
              <a:ext cx="515937" cy="458788"/>
              <a:chOff x="3933" y="2592"/>
              <a:chExt cx="325" cy="289"/>
            </a:xfrm>
          </p:grpSpPr>
          <p:sp>
            <p:nvSpPr>
              <p:cNvPr id="318" name="Freeform 126"/>
              <p:cNvSpPr>
                <a:spLocks/>
              </p:cNvSpPr>
              <p:nvPr/>
            </p:nvSpPr>
            <p:spPr bwMode="auto">
              <a:xfrm>
                <a:off x="3933" y="2592"/>
                <a:ext cx="162" cy="289"/>
              </a:xfrm>
              <a:custGeom>
                <a:avLst/>
                <a:gdLst>
                  <a:gd name="T0" fmla="*/ 161 w 162"/>
                  <a:gd name="T1" fmla="*/ 0 h 289"/>
                  <a:gd name="T2" fmla="*/ 0 w 162"/>
                  <a:gd name="T3" fmla="*/ 0 h 289"/>
                  <a:gd name="T4" fmla="*/ 0 w 162"/>
                  <a:gd name="T5" fmla="*/ 288 h 289"/>
                  <a:gd name="T6" fmla="*/ 161 w 16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89"/>
                  <a:gd name="T14" fmla="*/ 162 w 16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89">
                    <a:moveTo>
                      <a:pt x="16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9" name="Freeform 127"/>
              <p:cNvSpPr>
                <a:spLocks/>
              </p:cNvSpPr>
              <p:nvPr/>
            </p:nvSpPr>
            <p:spPr bwMode="auto">
              <a:xfrm>
                <a:off x="4094" y="2592"/>
                <a:ext cx="164" cy="289"/>
              </a:xfrm>
              <a:custGeom>
                <a:avLst/>
                <a:gdLst>
                  <a:gd name="T0" fmla="*/ 0 w 164"/>
                  <a:gd name="T1" fmla="*/ 0 h 289"/>
                  <a:gd name="T2" fmla="*/ 163 w 164"/>
                  <a:gd name="T3" fmla="*/ 0 h 289"/>
                  <a:gd name="T4" fmla="*/ 163 w 164"/>
                  <a:gd name="T5" fmla="*/ 288 h 289"/>
                  <a:gd name="T6" fmla="*/ 0 w 164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4"/>
                  <a:gd name="T13" fmla="*/ 0 h 289"/>
                  <a:gd name="T14" fmla="*/ 164 w 164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4" h="289">
                    <a:moveTo>
                      <a:pt x="0" y="0"/>
                    </a:moveTo>
                    <a:lnTo>
                      <a:pt x="163" y="0"/>
                    </a:lnTo>
                    <a:lnTo>
                      <a:pt x="163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79" name="Rectangle 128"/>
            <p:cNvSpPr>
              <a:spLocks noChangeArrowheads="1"/>
            </p:cNvSpPr>
            <p:nvPr/>
          </p:nvSpPr>
          <p:spPr bwMode="auto">
            <a:xfrm>
              <a:off x="6950075" y="4124325"/>
              <a:ext cx="519113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0" name="Group 129"/>
            <p:cNvGrpSpPr>
              <a:grpSpLocks/>
            </p:cNvGrpSpPr>
            <p:nvPr/>
          </p:nvGrpSpPr>
          <p:grpSpPr bwMode="auto">
            <a:xfrm>
              <a:off x="6986588" y="4114800"/>
              <a:ext cx="450850" cy="458788"/>
              <a:chOff x="4401" y="2592"/>
              <a:chExt cx="284" cy="289"/>
            </a:xfrm>
          </p:grpSpPr>
          <p:sp>
            <p:nvSpPr>
              <p:cNvPr id="316" name="Freeform 130"/>
              <p:cNvSpPr>
                <a:spLocks/>
              </p:cNvSpPr>
              <p:nvPr/>
            </p:nvSpPr>
            <p:spPr bwMode="auto">
              <a:xfrm>
                <a:off x="4401" y="2592"/>
                <a:ext cx="142" cy="289"/>
              </a:xfrm>
              <a:custGeom>
                <a:avLst/>
                <a:gdLst>
                  <a:gd name="T0" fmla="*/ 141 w 142"/>
                  <a:gd name="T1" fmla="*/ 0 h 289"/>
                  <a:gd name="T2" fmla="*/ 0 w 142"/>
                  <a:gd name="T3" fmla="*/ 0 h 289"/>
                  <a:gd name="T4" fmla="*/ 0 w 142"/>
                  <a:gd name="T5" fmla="*/ 288 h 289"/>
                  <a:gd name="T6" fmla="*/ 141 w 14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289"/>
                  <a:gd name="T14" fmla="*/ 142 w 14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289">
                    <a:moveTo>
                      <a:pt x="14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" name="Freeform 131"/>
              <p:cNvSpPr>
                <a:spLocks/>
              </p:cNvSpPr>
              <p:nvPr/>
            </p:nvSpPr>
            <p:spPr bwMode="auto">
              <a:xfrm>
                <a:off x="4542" y="2592"/>
                <a:ext cx="143" cy="289"/>
              </a:xfrm>
              <a:custGeom>
                <a:avLst/>
                <a:gdLst>
                  <a:gd name="T0" fmla="*/ 0 w 143"/>
                  <a:gd name="T1" fmla="*/ 0 h 289"/>
                  <a:gd name="T2" fmla="*/ 142 w 143"/>
                  <a:gd name="T3" fmla="*/ 0 h 289"/>
                  <a:gd name="T4" fmla="*/ 142 w 143"/>
                  <a:gd name="T5" fmla="*/ 288 h 289"/>
                  <a:gd name="T6" fmla="*/ 0 w 143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289"/>
                  <a:gd name="T14" fmla="*/ 143 w 143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289">
                    <a:moveTo>
                      <a:pt x="0" y="0"/>
                    </a:moveTo>
                    <a:lnTo>
                      <a:pt x="142" y="0"/>
                    </a:lnTo>
                    <a:lnTo>
                      <a:pt x="14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81" name="Line 132"/>
            <p:cNvSpPr>
              <a:spLocks noChangeShapeType="1"/>
            </p:cNvSpPr>
            <p:nvPr/>
          </p:nvSpPr>
          <p:spPr bwMode="auto">
            <a:xfrm>
              <a:off x="6740525" y="4343400"/>
              <a:ext cx="2460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Line 133"/>
            <p:cNvSpPr>
              <a:spLocks noChangeShapeType="1"/>
            </p:cNvSpPr>
            <p:nvPr/>
          </p:nvSpPr>
          <p:spPr bwMode="auto">
            <a:xfrm>
              <a:off x="5972175" y="4343400"/>
              <a:ext cx="2714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134"/>
            <p:cNvSpPr>
              <a:spLocks/>
            </p:cNvSpPr>
            <p:nvPr/>
          </p:nvSpPr>
          <p:spPr bwMode="auto">
            <a:xfrm>
              <a:off x="6176963" y="4343400"/>
              <a:ext cx="684212" cy="306388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2147483647 h 193"/>
                <a:gd name="T4" fmla="*/ 2147483647 w 431"/>
                <a:gd name="T5" fmla="*/ 2147483647 h 193"/>
                <a:gd name="T6" fmla="*/ 2147483647 w 431"/>
                <a:gd name="T7" fmla="*/ 2147483647 h 193"/>
                <a:gd name="T8" fmla="*/ 2147483647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4" name="Line 135"/>
            <p:cNvSpPr>
              <a:spLocks noChangeShapeType="1"/>
            </p:cNvSpPr>
            <p:nvPr/>
          </p:nvSpPr>
          <p:spPr bwMode="auto">
            <a:xfrm>
              <a:off x="5360988" y="4495800"/>
              <a:ext cx="27463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136"/>
            <p:cNvSpPr>
              <a:spLocks/>
            </p:cNvSpPr>
            <p:nvPr/>
          </p:nvSpPr>
          <p:spPr bwMode="auto">
            <a:xfrm>
              <a:off x="5521325" y="4335463"/>
              <a:ext cx="534988" cy="441325"/>
            </a:xfrm>
            <a:custGeom>
              <a:avLst/>
              <a:gdLst>
                <a:gd name="T0" fmla="*/ 0 w 337"/>
                <a:gd name="T1" fmla="*/ 2147483647 h 278"/>
                <a:gd name="T2" fmla="*/ 0 w 337"/>
                <a:gd name="T3" fmla="*/ 2147483647 h 278"/>
                <a:gd name="T4" fmla="*/ 2147483647 w 337"/>
                <a:gd name="T5" fmla="*/ 2147483647 h 278"/>
                <a:gd name="T6" fmla="*/ 2147483647 w 337"/>
                <a:gd name="T7" fmla="*/ 2147483647 h 278"/>
                <a:gd name="T8" fmla="*/ 2147483647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6" name="Group 137"/>
            <p:cNvGrpSpPr>
              <a:grpSpLocks/>
            </p:cNvGrpSpPr>
            <p:nvPr/>
          </p:nvGrpSpPr>
          <p:grpSpPr bwMode="auto">
            <a:xfrm>
              <a:off x="4819650" y="4673600"/>
              <a:ext cx="3327400" cy="814388"/>
              <a:chOff x="3036" y="2944"/>
              <a:chExt cx="2096" cy="513"/>
            </a:xfrm>
          </p:grpSpPr>
          <p:grpSp>
            <p:nvGrpSpPr>
              <p:cNvPr id="288" name="Group 138"/>
              <p:cNvGrpSpPr>
                <a:grpSpLocks/>
              </p:cNvGrpSpPr>
              <p:nvPr/>
            </p:nvGrpSpPr>
            <p:grpSpPr bwMode="auto">
              <a:xfrm>
                <a:off x="3972" y="2944"/>
                <a:ext cx="218" cy="481"/>
                <a:chOff x="3972" y="2944"/>
                <a:chExt cx="218" cy="481"/>
              </a:xfrm>
            </p:grpSpPr>
            <p:sp>
              <p:nvSpPr>
                <p:cNvPr id="314" name="Freeform 139"/>
                <p:cNvSpPr>
                  <a:spLocks/>
                </p:cNvSpPr>
                <p:nvPr/>
              </p:nvSpPr>
              <p:spPr bwMode="auto">
                <a:xfrm>
                  <a:off x="3977" y="2944"/>
                  <a:ext cx="213" cy="481"/>
                </a:xfrm>
                <a:custGeom>
                  <a:avLst/>
                  <a:gdLst>
                    <a:gd name="T0" fmla="*/ 0 w 213"/>
                    <a:gd name="T1" fmla="*/ 320 h 481"/>
                    <a:gd name="T2" fmla="*/ 71 w 213"/>
                    <a:gd name="T3" fmla="*/ 240 h 481"/>
                    <a:gd name="T4" fmla="*/ 0 w 213"/>
                    <a:gd name="T5" fmla="*/ 160 h 481"/>
                    <a:gd name="T6" fmla="*/ 0 w 213"/>
                    <a:gd name="T7" fmla="*/ 0 h 481"/>
                    <a:gd name="T8" fmla="*/ 212 w 213"/>
                    <a:gd name="T9" fmla="*/ 160 h 481"/>
                    <a:gd name="T10" fmla="*/ 212 w 213"/>
                    <a:gd name="T11" fmla="*/ 320 h 481"/>
                    <a:gd name="T12" fmla="*/ 0 w 213"/>
                    <a:gd name="T13" fmla="*/ 480 h 481"/>
                    <a:gd name="T14" fmla="*/ 0 w 213"/>
                    <a:gd name="T15" fmla="*/ 320 h 48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3"/>
                    <a:gd name="T25" fmla="*/ 0 h 481"/>
                    <a:gd name="T26" fmla="*/ 213 w 213"/>
                    <a:gd name="T27" fmla="*/ 481 h 48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3" h="481">
                      <a:moveTo>
                        <a:pt x="0" y="320"/>
                      </a:moveTo>
                      <a:lnTo>
                        <a:pt x="71" y="240"/>
                      </a:lnTo>
                      <a:lnTo>
                        <a:pt x="0" y="160"/>
                      </a:lnTo>
                      <a:lnTo>
                        <a:pt x="0" y="0"/>
                      </a:lnTo>
                      <a:lnTo>
                        <a:pt x="212" y="160"/>
                      </a:lnTo>
                      <a:lnTo>
                        <a:pt x="212" y="320"/>
                      </a:lnTo>
                      <a:lnTo>
                        <a:pt x="0" y="480"/>
                      </a:lnTo>
                      <a:lnTo>
                        <a:pt x="0" y="320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5" name="Rectangle 140"/>
                <p:cNvSpPr>
                  <a:spLocks noChangeArrowheads="1"/>
                </p:cNvSpPr>
                <p:nvPr/>
              </p:nvSpPr>
              <p:spPr bwMode="auto">
                <a:xfrm rot="5400000">
                  <a:off x="3885" y="3063"/>
                  <a:ext cx="383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6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ALU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89" name="Group 141"/>
              <p:cNvGrpSpPr>
                <a:grpSpLocks/>
              </p:cNvGrpSpPr>
              <p:nvPr/>
            </p:nvGrpSpPr>
            <p:grpSpPr bwMode="auto">
              <a:xfrm>
                <a:off x="3036" y="3040"/>
                <a:ext cx="399" cy="289"/>
                <a:chOff x="3036" y="3040"/>
                <a:chExt cx="399" cy="289"/>
              </a:xfrm>
            </p:grpSpPr>
            <p:sp>
              <p:nvSpPr>
                <p:cNvPr id="310" name="Rectangle 142"/>
                <p:cNvSpPr>
                  <a:spLocks noChangeArrowheads="1"/>
                </p:cNvSpPr>
                <p:nvPr/>
              </p:nvSpPr>
              <p:spPr bwMode="auto">
                <a:xfrm>
                  <a:off x="3036" y="3046"/>
                  <a:ext cx="399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6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Mem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311" name="Group 143"/>
                <p:cNvGrpSpPr>
                  <a:grpSpLocks/>
                </p:cNvGrpSpPr>
                <p:nvPr/>
              </p:nvGrpSpPr>
              <p:grpSpPr bwMode="auto">
                <a:xfrm>
                  <a:off x="3051" y="3040"/>
                  <a:ext cx="340" cy="289"/>
                  <a:chOff x="3051" y="3040"/>
                  <a:chExt cx="340" cy="289"/>
                </a:xfrm>
              </p:grpSpPr>
              <p:sp>
                <p:nvSpPr>
                  <p:cNvPr id="312" name="Freeform 144"/>
                  <p:cNvSpPr>
                    <a:spLocks/>
                  </p:cNvSpPr>
                  <p:nvPr/>
                </p:nvSpPr>
                <p:spPr bwMode="auto">
                  <a:xfrm>
                    <a:off x="3051" y="3040"/>
                    <a:ext cx="170" cy="289"/>
                  </a:xfrm>
                  <a:custGeom>
                    <a:avLst/>
                    <a:gdLst>
                      <a:gd name="T0" fmla="*/ 169 w 170"/>
                      <a:gd name="T1" fmla="*/ 0 h 289"/>
                      <a:gd name="T2" fmla="*/ 0 w 170"/>
                      <a:gd name="T3" fmla="*/ 0 h 289"/>
                      <a:gd name="T4" fmla="*/ 0 w 170"/>
                      <a:gd name="T5" fmla="*/ 288 h 289"/>
                      <a:gd name="T6" fmla="*/ 169 w 170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70"/>
                      <a:gd name="T13" fmla="*/ 0 h 289"/>
                      <a:gd name="T14" fmla="*/ 170 w 170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70" h="289">
                        <a:moveTo>
                          <a:pt x="169" y="0"/>
                        </a:moveTo>
                        <a:lnTo>
                          <a:pt x="0" y="0"/>
                        </a:lnTo>
                        <a:lnTo>
                          <a:pt x="0" y="288"/>
                        </a:lnTo>
                        <a:lnTo>
                          <a:pt x="169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13" name="Freeform 145"/>
                  <p:cNvSpPr>
                    <a:spLocks/>
                  </p:cNvSpPr>
                  <p:nvPr/>
                </p:nvSpPr>
                <p:spPr bwMode="auto">
                  <a:xfrm>
                    <a:off x="3220" y="3040"/>
                    <a:ext cx="171" cy="289"/>
                  </a:xfrm>
                  <a:custGeom>
                    <a:avLst/>
                    <a:gdLst>
                      <a:gd name="T0" fmla="*/ 0 w 171"/>
                      <a:gd name="T1" fmla="*/ 0 h 289"/>
                      <a:gd name="T2" fmla="*/ 170 w 171"/>
                      <a:gd name="T3" fmla="*/ 0 h 289"/>
                      <a:gd name="T4" fmla="*/ 170 w 171"/>
                      <a:gd name="T5" fmla="*/ 288 h 289"/>
                      <a:gd name="T6" fmla="*/ 0 w 171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71"/>
                      <a:gd name="T13" fmla="*/ 0 h 289"/>
                      <a:gd name="T14" fmla="*/ 171 w 171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71" h="289">
                        <a:moveTo>
                          <a:pt x="0" y="0"/>
                        </a:moveTo>
                        <a:lnTo>
                          <a:pt x="170" y="0"/>
                        </a:lnTo>
                        <a:lnTo>
                          <a:pt x="170" y="288"/>
                        </a:lnTo>
                        <a:lnTo>
                          <a:pt x="0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sp>
            <p:nvSpPr>
              <p:cNvPr id="290" name="Rectangle 146"/>
              <p:cNvSpPr>
                <a:spLocks noChangeArrowheads="1"/>
              </p:cNvSpPr>
              <p:nvPr/>
            </p:nvSpPr>
            <p:spPr bwMode="auto">
              <a:xfrm>
                <a:off x="3496" y="3051"/>
                <a:ext cx="327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Reg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91" name="Group 147"/>
              <p:cNvGrpSpPr>
                <a:grpSpLocks/>
              </p:cNvGrpSpPr>
              <p:nvPr/>
            </p:nvGrpSpPr>
            <p:grpSpPr bwMode="auto">
              <a:xfrm>
                <a:off x="3511" y="3040"/>
                <a:ext cx="296" cy="289"/>
                <a:chOff x="3511" y="3040"/>
                <a:chExt cx="296" cy="289"/>
              </a:xfrm>
            </p:grpSpPr>
            <p:sp>
              <p:nvSpPr>
                <p:cNvPr id="308" name="Freeform 148"/>
                <p:cNvSpPr>
                  <a:spLocks/>
                </p:cNvSpPr>
                <p:nvPr/>
              </p:nvSpPr>
              <p:spPr bwMode="auto">
                <a:xfrm>
                  <a:off x="3511" y="3040"/>
                  <a:ext cx="149" cy="289"/>
                </a:xfrm>
                <a:custGeom>
                  <a:avLst/>
                  <a:gdLst>
                    <a:gd name="T0" fmla="*/ 148 w 149"/>
                    <a:gd name="T1" fmla="*/ 0 h 289"/>
                    <a:gd name="T2" fmla="*/ 0 w 149"/>
                    <a:gd name="T3" fmla="*/ 0 h 289"/>
                    <a:gd name="T4" fmla="*/ 0 w 149"/>
                    <a:gd name="T5" fmla="*/ 288 h 289"/>
                    <a:gd name="T6" fmla="*/ 148 w 149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9"/>
                    <a:gd name="T13" fmla="*/ 0 h 289"/>
                    <a:gd name="T14" fmla="*/ 149 w 149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9" h="289">
                      <a:moveTo>
                        <a:pt x="148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48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9" name="Freeform 149"/>
                <p:cNvSpPr>
                  <a:spLocks/>
                </p:cNvSpPr>
                <p:nvPr/>
              </p:nvSpPr>
              <p:spPr bwMode="auto">
                <a:xfrm>
                  <a:off x="3659" y="3040"/>
                  <a:ext cx="148" cy="289"/>
                </a:xfrm>
                <a:custGeom>
                  <a:avLst/>
                  <a:gdLst>
                    <a:gd name="T0" fmla="*/ 0 w 148"/>
                    <a:gd name="T1" fmla="*/ 0 h 289"/>
                    <a:gd name="T2" fmla="*/ 147 w 148"/>
                    <a:gd name="T3" fmla="*/ 0 h 289"/>
                    <a:gd name="T4" fmla="*/ 147 w 148"/>
                    <a:gd name="T5" fmla="*/ 288 h 289"/>
                    <a:gd name="T6" fmla="*/ 0 w 148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8"/>
                    <a:gd name="T13" fmla="*/ 0 h 289"/>
                    <a:gd name="T14" fmla="*/ 148 w 148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8" h="289">
                      <a:moveTo>
                        <a:pt x="0" y="0"/>
                      </a:moveTo>
                      <a:lnTo>
                        <a:pt x="147" y="0"/>
                      </a:lnTo>
                      <a:lnTo>
                        <a:pt x="147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92" name="Line 150"/>
              <p:cNvSpPr>
                <a:spLocks noChangeShapeType="1"/>
              </p:cNvSpPr>
              <p:nvPr/>
            </p:nvSpPr>
            <p:spPr bwMode="auto">
              <a:xfrm>
                <a:off x="3388" y="3184"/>
                <a:ext cx="11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151"/>
              <p:cNvSpPr>
                <a:spLocks/>
              </p:cNvSpPr>
              <p:nvPr/>
            </p:nvSpPr>
            <p:spPr bwMode="auto">
              <a:xfrm>
                <a:off x="3458" y="3088"/>
                <a:ext cx="48" cy="97"/>
              </a:xfrm>
              <a:custGeom>
                <a:avLst/>
                <a:gdLst>
                  <a:gd name="T0" fmla="*/ 0 w 48"/>
                  <a:gd name="T1" fmla="*/ 96 h 97"/>
                  <a:gd name="T2" fmla="*/ 0 w 48"/>
                  <a:gd name="T3" fmla="*/ 0 h 97"/>
                  <a:gd name="T4" fmla="*/ 47 w 48"/>
                  <a:gd name="T5" fmla="*/ 0 h 97"/>
                  <a:gd name="T6" fmla="*/ 47 w 4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97"/>
                  <a:gd name="T14" fmla="*/ 48 w 4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97">
                    <a:moveTo>
                      <a:pt x="0" y="96"/>
                    </a:moveTo>
                    <a:lnTo>
                      <a:pt x="0" y="0"/>
                    </a:lnTo>
                    <a:lnTo>
                      <a:pt x="47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4" name="Line 152"/>
              <p:cNvSpPr>
                <a:spLocks noChangeShapeType="1"/>
              </p:cNvSpPr>
              <p:nvPr/>
            </p:nvSpPr>
            <p:spPr bwMode="auto">
              <a:xfrm>
                <a:off x="3804" y="3088"/>
                <a:ext cx="17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Rectangle 153"/>
              <p:cNvSpPr>
                <a:spLocks noChangeArrowheads="1"/>
              </p:cNvSpPr>
              <p:nvPr/>
            </p:nvSpPr>
            <p:spPr bwMode="auto">
              <a:xfrm>
                <a:off x="4313" y="3046"/>
                <a:ext cx="39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Mem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96" name="Group 154"/>
              <p:cNvGrpSpPr>
                <a:grpSpLocks/>
              </p:cNvGrpSpPr>
              <p:nvPr/>
            </p:nvGrpSpPr>
            <p:grpSpPr bwMode="auto">
              <a:xfrm>
                <a:off x="4360" y="3040"/>
                <a:ext cx="325" cy="289"/>
                <a:chOff x="4360" y="3040"/>
                <a:chExt cx="325" cy="289"/>
              </a:xfrm>
            </p:grpSpPr>
            <p:sp>
              <p:nvSpPr>
                <p:cNvPr id="306" name="Freeform 155"/>
                <p:cNvSpPr>
                  <a:spLocks/>
                </p:cNvSpPr>
                <p:nvPr/>
              </p:nvSpPr>
              <p:spPr bwMode="auto">
                <a:xfrm>
                  <a:off x="4360" y="3040"/>
                  <a:ext cx="162" cy="289"/>
                </a:xfrm>
                <a:custGeom>
                  <a:avLst/>
                  <a:gdLst>
                    <a:gd name="T0" fmla="*/ 161 w 162"/>
                    <a:gd name="T1" fmla="*/ 0 h 289"/>
                    <a:gd name="T2" fmla="*/ 0 w 162"/>
                    <a:gd name="T3" fmla="*/ 0 h 289"/>
                    <a:gd name="T4" fmla="*/ 0 w 162"/>
                    <a:gd name="T5" fmla="*/ 288 h 289"/>
                    <a:gd name="T6" fmla="*/ 161 w 162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2"/>
                    <a:gd name="T13" fmla="*/ 0 h 289"/>
                    <a:gd name="T14" fmla="*/ 162 w 162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2" h="289">
                      <a:moveTo>
                        <a:pt x="161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1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7" name="Freeform 156"/>
                <p:cNvSpPr>
                  <a:spLocks/>
                </p:cNvSpPr>
                <p:nvPr/>
              </p:nvSpPr>
              <p:spPr bwMode="auto">
                <a:xfrm>
                  <a:off x="4521" y="3040"/>
                  <a:ext cx="164" cy="289"/>
                </a:xfrm>
                <a:custGeom>
                  <a:avLst/>
                  <a:gdLst>
                    <a:gd name="T0" fmla="*/ 0 w 164"/>
                    <a:gd name="T1" fmla="*/ 0 h 289"/>
                    <a:gd name="T2" fmla="*/ 163 w 164"/>
                    <a:gd name="T3" fmla="*/ 0 h 289"/>
                    <a:gd name="T4" fmla="*/ 163 w 164"/>
                    <a:gd name="T5" fmla="*/ 288 h 289"/>
                    <a:gd name="T6" fmla="*/ 0 w 164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4"/>
                    <a:gd name="T13" fmla="*/ 0 h 289"/>
                    <a:gd name="T14" fmla="*/ 164 w 164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4" h="289">
                      <a:moveTo>
                        <a:pt x="0" y="0"/>
                      </a:moveTo>
                      <a:lnTo>
                        <a:pt x="163" y="0"/>
                      </a:lnTo>
                      <a:lnTo>
                        <a:pt x="163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97" name="Rectangle 157"/>
              <p:cNvSpPr>
                <a:spLocks noChangeArrowheads="1"/>
              </p:cNvSpPr>
              <p:nvPr/>
            </p:nvSpPr>
            <p:spPr bwMode="auto">
              <a:xfrm>
                <a:off x="4805" y="3046"/>
                <a:ext cx="327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Reg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98" name="Group 158"/>
              <p:cNvGrpSpPr>
                <a:grpSpLocks/>
              </p:cNvGrpSpPr>
              <p:nvPr/>
            </p:nvGrpSpPr>
            <p:grpSpPr bwMode="auto">
              <a:xfrm>
                <a:off x="4828" y="3040"/>
                <a:ext cx="284" cy="289"/>
                <a:chOff x="4828" y="3040"/>
                <a:chExt cx="284" cy="289"/>
              </a:xfrm>
            </p:grpSpPr>
            <p:sp>
              <p:nvSpPr>
                <p:cNvPr id="304" name="Freeform 159"/>
                <p:cNvSpPr>
                  <a:spLocks/>
                </p:cNvSpPr>
                <p:nvPr/>
              </p:nvSpPr>
              <p:spPr bwMode="auto">
                <a:xfrm>
                  <a:off x="4828" y="3040"/>
                  <a:ext cx="142" cy="289"/>
                </a:xfrm>
                <a:custGeom>
                  <a:avLst/>
                  <a:gdLst>
                    <a:gd name="T0" fmla="*/ 141 w 142"/>
                    <a:gd name="T1" fmla="*/ 0 h 289"/>
                    <a:gd name="T2" fmla="*/ 0 w 142"/>
                    <a:gd name="T3" fmla="*/ 0 h 289"/>
                    <a:gd name="T4" fmla="*/ 0 w 142"/>
                    <a:gd name="T5" fmla="*/ 288 h 289"/>
                    <a:gd name="T6" fmla="*/ 141 w 142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2"/>
                    <a:gd name="T13" fmla="*/ 0 h 289"/>
                    <a:gd name="T14" fmla="*/ 142 w 142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2" h="289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41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5" name="Freeform 160"/>
                <p:cNvSpPr>
                  <a:spLocks/>
                </p:cNvSpPr>
                <p:nvPr/>
              </p:nvSpPr>
              <p:spPr bwMode="auto">
                <a:xfrm>
                  <a:off x="4969" y="3040"/>
                  <a:ext cx="143" cy="289"/>
                </a:xfrm>
                <a:custGeom>
                  <a:avLst/>
                  <a:gdLst>
                    <a:gd name="T0" fmla="*/ 0 w 143"/>
                    <a:gd name="T1" fmla="*/ 0 h 289"/>
                    <a:gd name="T2" fmla="*/ 142 w 143"/>
                    <a:gd name="T3" fmla="*/ 0 h 289"/>
                    <a:gd name="T4" fmla="*/ 142 w 143"/>
                    <a:gd name="T5" fmla="*/ 288 h 289"/>
                    <a:gd name="T6" fmla="*/ 0 w 143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3"/>
                    <a:gd name="T13" fmla="*/ 0 h 289"/>
                    <a:gd name="T14" fmla="*/ 143 w 143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3" h="289">
                      <a:moveTo>
                        <a:pt x="0" y="0"/>
                      </a:moveTo>
                      <a:lnTo>
                        <a:pt x="142" y="0"/>
                      </a:lnTo>
                      <a:lnTo>
                        <a:pt x="142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99" name="Line 161"/>
              <p:cNvSpPr>
                <a:spLocks noChangeShapeType="1"/>
              </p:cNvSpPr>
              <p:nvPr/>
            </p:nvSpPr>
            <p:spPr bwMode="auto">
              <a:xfrm>
                <a:off x="4673" y="3184"/>
                <a:ext cx="15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Line 162"/>
              <p:cNvSpPr>
                <a:spLocks noChangeShapeType="1"/>
              </p:cNvSpPr>
              <p:nvPr/>
            </p:nvSpPr>
            <p:spPr bwMode="auto">
              <a:xfrm>
                <a:off x="4189" y="3184"/>
                <a:ext cx="17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163"/>
              <p:cNvSpPr>
                <a:spLocks/>
              </p:cNvSpPr>
              <p:nvPr/>
            </p:nvSpPr>
            <p:spPr bwMode="auto">
              <a:xfrm>
                <a:off x="4318" y="3184"/>
                <a:ext cx="431" cy="193"/>
              </a:xfrm>
              <a:custGeom>
                <a:avLst/>
                <a:gdLst>
                  <a:gd name="T0" fmla="*/ 0 w 431"/>
                  <a:gd name="T1" fmla="*/ 0 h 193"/>
                  <a:gd name="T2" fmla="*/ 0 w 431"/>
                  <a:gd name="T3" fmla="*/ 192 h 193"/>
                  <a:gd name="T4" fmla="*/ 391 w 431"/>
                  <a:gd name="T5" fmla="*/ 192 h 193"/>
                  <a:gd name="T6" fmla="*/ 391 w 431"/>
                  <a:gd name="T7" fmla="*/ 64 h 193"/>
                  <a:gd name="T8" fmla="*/ 430 w 431"/>
                  <a:gd name="T9" fmla="*/ 0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"/>
                  <a:gd name="T16" fmla="*/ 0 h 193"/>
                  <a:gd name="T17" fmla="*/ 431 w 431"/>
                  <a:gd name="T18" fmla="*/ 193 h 1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" h="193">
                    <a:moveTo>
                      <a:pt x="0" y="0"/>
                    </a:moveTo>
                    <a:lnTo>
                      <a:pt x="0" y="192"/>
                    </a:lnTo>
                    <a:lnTo>
                      <a:pt x="391" y="192"/>
                    </a:lnTo>
                    <a:lnTo>
                      <a:pt x="391" y="64"/>
                    </a:lnTo>
                    <a:lnTo>
                      <a:pt x="430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2" name="Line 164"/>
              <p:cNvSpPr>
                <a:spLocks noChangeShapeType="1"/>
              </p:cNvSpPr>
              <p:nvPr/>
            </p:nvSpPr>
            <p:spPr bwMode="auto">
              <a:xfrm>
                <a:off x="3804" y="3280"/>
                <a:ext cx="17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165"/>
              <p:cNvSpPr>
                <a:spLocks/>
              </p:cNvSpPr>
              <p:nvPr/>
            </p:nvSpPr>
            <p:spPr bwMode="auto">
              <a:xfrm>
                <a:off x="3905" y="3179"/>
                <a:ext cx="337" cy="278"/>
              </a:xfrm>
              <a:custGeom>
                <a:avLst/>
                <a:gdLst>
                  <a:gd name="T0" fmla="*/ 0 w 337"/>
                  <a:gd name="T1" fmla="*/ 101 h 278"/>
                  <a:gd name="T2" fmla="*/ 0 w 337"/>
                  <a:gd name="T3" fmla="*/ 277 h 278"/>
                  <a:gd name="T4" fmla="*/ 294 w 337"/>
                  <a:gd name="T5" fmla="*/ 277 h 278"/>
                  <a:gd name="T6" fmla="*/ 294 w 337"/>
                  <a:gd name="T7" fmla="*/ 90 h 278"/>
                  <a:gd name="T8" fmla="*/ 336 w 337"/>
                  <a:gd name="T9" fmla="*/ 0 h 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"/>
                  <a:gd name="T16" fmla="*/ 0 h 278"/>
                  <a:gd name="T17" fmla="*/ 337 w 337"/>
                  <a:gd name="T18" fmla="*/ 278 h 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" h="278">
                    <a:moveTo>
                      <a:pt x="0" y="101"/>
                    </a:moveTo>
                    <a:lnTo>
                      <a:pt x="0" y="277"/>
                    </a:lnTo>
                    <a:lnTo>
                      <a:pt x="294" y="277"/>
                    </a:lnTo>
                    <a:lnTo>
                      <a:pt x="294" y="90"/>
                    </a:lnTo>
                    <a:lnTo>
                      <a:pt x="336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87" name="Rectangle 171"/>
            <p:cNvSpPr>
              <a:spLocks noChangeArrowheads="1"/>
            </p:cNvSpPr>
            <p:nvPr/>
          </p:nvSpPr>
          <p:spPr bwMode="auto">
            <a:xfrm>
              <a:off x="605301" y="4789355"/>
              <a:ext cx="848272" cy="407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Instr 5</a:t>
              </a:r>
            </a:p>
          </p:txBody>
        </p:sp>
      </p:grpSp>
      <p:sp>
        <p:nvSpPr>
          <p:cNvPr id="398" name="Rectangle 14"/>
          <p:cNvSpPr>
            <a:spLocks noChangeArrowheads="1"/>
          </p:cNvSpPr>
          <p:nvPr/>
        </p:nvSpPr>
        <p:spPr bwMode="auto">
          <a:xfrm>
            <a:off x="832109" y="2034740"/>
            <a:ext cx="439738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" name="Line 15"/>
          <p:cNvSpPr>
            <a:spLocks noChangeShapeType="1"/>
          </p:cNvSpPr>
          <p:nvPr/>
        </p:nvSpPr>
        <p:spPr bwMode="auto">
          <a:xfrm>
            <a:off x="1405197" y="2296678"/>
            <a:ext cx="0" cy="2794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8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Eliminating Structural Hazards? </a:t>
            </a:r>
          </a:p>
        </p:txBody>
      </p:sp>
      <p:sp>
        <p:nvSpPr>
          <p:cNvPr id="17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Structural hazards can be eliminated or minimized by either using the stall operation or adding multiple functional units</a:t>
            </a:r>
          </a:p>
        </p:txBody>
      </p:sp>
    </p:spTree>
    <p:extLst>
      <p:ext uri="{BB962C8B-B14F-4D97-AF65-F5344CB8AC3E}">
        <p14:creationId xmlns:p14="http://schemas.microsoft.com/office/powerpoint/2010/main" val="201360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 Stall To Avoid Structural Hazards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496618" y="2013603"/>
            <a:ext cx="495300" cy="401637"/>
            <a:chOff x="2624" y="1200"/>
            <a:chExt cx="340" cy="294"/>
          </a:xfrm>
        </p:grpSpPr>
        <p:sp>
          <p:nvSpPr>
            <p:cNvPr id="3" name="Freeform 3"/>
            <p:cNvSpPr>
              <a:spLocks/>
            </p:cNvSpPr>
            <p:nvPr/>
          </p:nvSpPr>
          <p:spPr bwMode="auto">
            <a:xfrm>
              <a:off x="2816" y="1205"/>
              <a:ext cx="148" cy="289"/>
            </a:xfrm>
            <a:custGeom>
              <a:avLst/>
              <a:gdLst>
                <a:gd name="T0" fmla="*/ 0 w 148"/>
                <a:gd name="T1" fmla="*/ 0 h 289"/>
                <a:gd name="T2" fmla="*/ 147 w 148"/>
                <a:gd name="T3" fmla="*/ 0 h 289"/>
                <a:gd name="T4" fmla="*/ 147 w 148"/>
                <a:gd name="T5" fmla="*/ 288 h 289"/>
                <a:gd name="T6" fmla="*/ 0 w 148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solidFill>
              <a:schemeClr val="accent1"/>
            </a:solidFill>
            <a:ln w="25400" cap="rnd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2624" y="1200"/>
              <a:ext cx="340" cy="289"/>
              <a:chOff x="2624" y="1200"/>
              <a:chExt cx="340" cy="289"/>
            </a:xfrm>
          </p:grpSpPr>
          <p:sp>
            <p:nvSpPr>
              <p:cNvPr id="5" name="Freeform 5"/>
              <p:cNvSpPr>
                <a:spLocks/>
              </p:cNvSpPr>
              <p:nvPr/>
            </p:nvSpPr>
            <p:spPr bwMode="auto">
              <a:xfrm>
                <a:off x="2624" y="1200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2793" y="1200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8" name="Line 16"/>
          <p:cNvSpPr>
            <a:spLocks noChangeShapeType="1"/>
          </p:cNvSpPr>
          <p:nvPr/>
        </p:nvSpPr>
        <p:spPr bwMode="auto">
          <a:xfrm>
            <a:off x="2093143" y="1521478"/>
            <a:ext cx="58213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3704949" y="1164290"/>
            <a:ext cx="2294540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Time (clock cycles)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187624" y="2134253"/>
            <a:ext cx="888065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Instr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1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1156518" y="2735915"/>
            <a:ext cx="888065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Instr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2 </a:t>
            </a:r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1169202" y="3321703"/>
            <a:ext cx="823946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Instr 3</a:t>
            </a:r>
          </a:p>
        </p:txBody>
      </p:sp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1186681" y="3944003"/>
            <a:ext cx="631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Stall</a:t>
            </a:r>
          </a:p>
        </p:txBody>
      </p:sp>
      <p:sp>
        <p:nvSpPr>
          <p:cNvPr id="17" name="Line 23"/>
          <p:cNvSpPr>
            <a:spLocks noChangeShapeType="1"/>
          </p:cNvSpPr>
          <p:nvPr/>
        </p:nvSpPr>
        <p:spPr bwMode="auto">
          <a:xfrm>
            <a:off x="3190106" y="1619903"/>
            <a:ext cx="0" cy="38655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4"/>
          <p:cNvSpPr>
            <a:spLocks noChangeShapeType="1"/>
          </p:cNvSpPr>
          <p:nvPr/>
        </p:nvSpPr>
        <p:spPr bwMode="auto">
          <a:xfrm>
            <a:off x="3818756" y="1619903"/>
            <a:ext cx="0" cy="38655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5"/>
          <p:cNvSpPr>
            <a:spLocks noChangeShapeType="1"/>
          </p:cNvSpPr>
          <p:nvPr/>
        </p:nvSpPr>
        <p:spPr bwMode="auto">
          <a:xfrm>
            <a:off x="4448993" y="1619903"/>
            <a:ext cx="0" cy="38655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26"/>
          <p:cNvSpPr>
            <a:spLocks noChangeShapeType="1"/>
          </p:cNvSpPr>
          <p:nvPr/>
        </p:nvSpPr>
        <p:spPr bwMode="auto">
          <a:xfrm>
            <a:off x="5079231" y="1619903"/>
            <a:ext cx="0" cy="38655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27"/>
          <p:cNvSpPr>
            <a:spLocks noChangeShapeType="1"/>
          </p:cNvSpPr>
          <p:nvPr/>
        </p:nvSpPr>
        <p:spPr bwMode="auto">
          <a:xfrm>
            <a:off x="5709468" y="1619903"/>
            <a:ext cx="0" cy="38655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28"/>
          <p:cNvSpPr>
            <a:spLocks noChangeShapeType="1"/>
          </p:cNvSpPr>
          <p:nvPr/>
        </p:nvSpPr>
        <p:spPr bwMode="auto">
          <a:xfrm>
            <a:off x="6339706" y="1619903"/>
            <a:ext cx="0" cy="38655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29"/>
          <p:cNvSpPr>
            <a:spLocks noChangeShapeType="1"/>
          </p:cNvSpPr>
          <p:nvPr/>
        </p:nvSpPr>
        <p:spPr bwMode="auto">
          <a:xfrm>
            <a:off x="6969943" y="1619903"/>
            <a:ext cx="0" cy="38655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Line 30"/>
          <p:cNvSpPr>
            <a:spLocks noChangeShapeType="1"/>
          </p:cNvSpPr>
          <p:nvPr/>
        </p:nvSpPr>
        <p:spPr bwMode="auto">
          <a:xfrm>
            <a:off x="7600181" y="1619903"/>
            <a:ext cx="0" cy="386556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" name="Group 31"/>
          <p:cNvGrpSpPr>
            <a:grpSpLocks/>
          </p:cNvGrpSpPr>
          <p:nvPr/>
        </p:nvGrpSpPr>
        <p:grpSpPr bwMode="auto">
          <a:xfrm>
            <a:off x="3953674" y="1948515"/>
            <a:ext cx="336433" cy="655638"/>
            <a:chOff x="2252" y="1152"/>
            <a:chExt cx="231" cy="481"/>
          </a:xfrm>
        </p:grpSpPr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2269" y="1152"/>
              <a:ext cx="213" cy="481"/>
            </a:xfrm>
            <a:custGeom>
              <a:avLst/>
              <a:gdLst>
                <a:gd name="T0" fmla="*/ 0 w 213"/>
                <a:gd name="T1" fmla="*/ 320 h 481"/>
                <a:gd name="T2" fmla="*/ 71 w 213"/>
                <a:gd name="T3" fmla="*/ 240 h 481"/>
                <a:gd name="T4" fmla="*/ 0 w 213"/>
                <a:gd name="T5" fmla="*/ 160 h 481"/>
                <a:gd name="T6" fmla="*/ 0 w 213"/>
                <a:gd name="T7" fmla="*/ 0 h 481"/>
                <a:gd name="T8" fmla="*/ 212 w 213"/>
                <a:gd name="T9" fmla="*/ 160 h 481"/>
                <a:gd name="T10" fmla="*/ 212 w 213"/>
                <a:gd name="T11" fmla="*/ 320 h 481"/>
                <a:gd name="T12" fmla="*/ 0 w 213"/>
                <a:gd name="T13" fmla="*/ 480 h 481"/>
                <a:gd name="T14" fmla="*/ 0 w 213"/>
                <a:gd name="T15" fmla="*/ 320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33"/>
            <p:cNvSpPr>
              <a:spLocks noChangeArrowheads="1"/>
            </p:cNvSpPr>
            <p:nvPr/>
          </p:nvSpPr>
          <p:spPr bwMode="auto">
            <a:xfrm rot="5400000">
              <a:off x="2143" y="1261"/>
              <a:ext cx="45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ALU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" name="Group 34"/>
          <p:cNvGrpSpPr>
            <a:grpSpLocks/>
          </p:cNvGrpSpPr>
          <p:nvPr/>
        </p:nvGrpSpPr>
        <p:grpSpPr bwMode="auto">
          <a:xfrm>
            <a:off x="2576702" y="2078690"/>
            <a:ext cx="639559" cy="395288"/>
            <a:chOff x="1308" y="1248"/>
            <a:chExt cx="438" cy="289"/>
          </a:xfrm>
        </p:grpSpPr>
        <p:sp>
          <p:nvSpPr>
            <p:cNvPr id="29" name="Rectangle 35"/>
            <p:cNvSpPr>
              <a:spLocks noChangeArrowheads="1"/>
            </p:cNvSpPr>
            <p:nvPr/>
          </p:nvSpPr>
          <p:spPr bwMode="auto">
            <a:xfrm>
              <a:off x="1308" y="1254"/>
              <a:ext cx="438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0" name="Group 36"/>
            <p:cNvGrpSpPr>
              <a:grpSpLocks/>
            </p:cNvGrpSpPr>
            <p:nvPr/>
          </p:nvGrpSpPr>
          <p:grpSpPr bwMode="auto">
            <a:xfrm>
              <a:off x="1343" y="1248"/>
              <a:ext cx="340" cy="289"/>
              <a:chOff x="1343" y="1248"/>
              <a:chExt cx="340" cy="289"/>
            </a:xfrm>
          </p:grpSpPr>
          <p:sp>
            <p:nvSpPr>
              <p:cNvPr id="31" name="Freeform 37"/>
              <p:cNvSpPr>
                <a:spLocks/>
              </p:cNvSpPr>
              <p:nvPr/>
            </p:nvSpPr>
            <p:spPr bwMode="auto">
              <a:xfrm>
                <a:off x="1343" y="1248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Freeform 38"/>
              <p:cNvSpPr>
                <a:spLocks/>
              </p:cNvSpPr>
              <p:nvPr/>
            </p:nvSpPr>
            <p:spPr bwMode="auto">
              <a:xfrm>
                <a:off x="1512" y="1248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3253452" y="2092978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4" name="Group 40"/>
          <p:cNvGrpSpPr>
            <a:grpSpLocks/>
          </p:cNvGrpSpPr>
          <p:nvPr/>
        </p:nvGrpSpPr>
        <p:grpSpPr bwMode="auto">
          <a:xfrm>
            <a:off x="3298056" y="2078690"/>
            <a:ext cx="431800" cy="395288"/>
            <a:chOff x="1803" y="1248"/>
            <a:chExt cx="296" cy="289"/>
          </a:xfrm>
        </p:grpSpPr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803" y="1248"/>
              <a:ext cx="149" cy="289"/>
            </a:xfrm>
            <a:custGeom>
              <a:avLst/>
              <a:gdLst>
                <a:gd name="T0" fmla="*/ 148 w 149"/>
                <a:gd name="T1" fmla="*/ 0 h 289"/>
                <a:gd name="T2" fmla="*/ 0 w 149"/>
                <a:gd name="T3" fmla="*/ 0 h 289"/>
                <a:gd name="T4" fmla="*/ 0 w 149"/>
                <a:gd name="T5" fmla="*/ 288 h 289"/>
                <a:gd name="T6" fmla="*/ 148 w 149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9"/>
                <a:gd name="T13" fmla="*/ 0 h 289"/>
                <a:gd name="T14" fmla="*/ 149 w 149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9" h="289">
                  <a:moveTo>
                    <a:pt x="148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8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Freeform 42"/>
            <p:cNvSpPr>
              <a:spLocks/>
            </p:cNvSpPr>
            <p:nvPr/>
          </p:nvSpPr>
          <p:spPr bwMode="auto">
            <a:xfrm>
              <a:off x="1951" y="1248"/>
              <a:ext cx="148" cy="289"/>
            </a:xfrm>
            <a:custGeom>
              <a:avLst/>
              <a:gdLst>
                <a:gd name="T0" fmla="*/ 0 w 148"/>
                <a:gd name="T1" fmla="*/ 0 h 289"/>
                <a:gd name="T2" fmla="*/ 147 w 148"/>
                <a:gd name="T3" fmla="*/ 0 h 289"/>
                <a:gd name="T4" fmla="*/ 147 w 148"/>
                <a:gd name="T5" fmla="*/ 288 h 289"/>
                <a:gd name="T6" fmla="*/ 0 w 148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7" name="Line 43"/>
          <p:cNvSpPr>
            <a:spLocks noChangeShapeType="1"/>
          </p:cNvSpPr>
          <p:nvPr/>
        </p:nvSpPr>
        <p:spPr bwMode="auto">
          <a:xfrm>
            <a:off x="3118668" y="2275540"/>
            <a:ext cx="16351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4"/>
          <p:cNvSpPr>
            <a:spLocks/>
          </p:cNvSpPr>
          <p:nvPr/>
        </p:nvSpPr>
        <p:spPr bwMode="auto">
          <a:xfrm>
            <a:off x="3221856" y="2143778"/>
            <a:ext cx="69850" cy="133350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Line 45"/>
          <p:cNvSpPr>
            <a:spLocks noChangeShapeType="1"/>
          </p:cNvSpPr>
          <p:nvPr/>
        </p:nvSpPr>
        <p:spPr bwMode="auto">
          <a:xfrm>
            <a:off x="3726681" y="2143778"/>
            <a:ext cx="2524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Rectangle 46"/>
          <p:cNvSpPr>
            <a:spLocks noChangeArrowheads="1"/>
          </p:cNvSpPr>
          <p:nvPr/>
        </p:nvSpPr>
        <p:spPr bwMode="auto">
          <a:xfrm>
            <a:off x="4439550" y="2086628"/>
            <a:ext cx="639600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Mem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7"/>
          <p:cNvSpPr>
            <a:spLocks noChangeArrowheads="1"/>
          </p:cNvSpPr>
          <p:nvPr/>
        </p:nvSpPr>
        <p:spPr bwMode="auto">
          <a:xfrm>
            <a:off x="5162421" y="2086628"/>
            <a:ext cx="524183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2" name="Group 48"/>
          <p:cNvGrpSpPr>
            <a:grpSpLocks/>
          </p:cNvGrpSpPr>
          <p:nvPr/>
        </p:nvGrpSpPr>
        <p:grpSpPr bwMode="auto">
          <a:xfrm>
            <a:off x="5218931" y="2078690"/>
            <a:ext cx="414337" cy="395288"/>
            <a:chOff x="3120" y="1248"/>
            <a:chExt cx="284" cy="289"/>
          </a:xfrm>
        </p:grpSpPr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3120" y="1248"/>
              <a:ext cx="142" cy="289"/>
            </a:xfrm>
            <a:custGeom>
              <a:avLst/>
              <a:gdLst>
                <a:gd name="T0" fmla="*/ 141 w 142"/>
                <a:gd name="T1" fmla="*/ 0 h 289"/>
                <a:gd name="T2" fmla="*/ 0 w 142"/>
                <a:gd name="T3" fmla="*/ 0 h 289"/>
                <a:gd name="T4" fmla="*/ 0 w 142"/>
                <a:gd name="T5" fmla="*/ 288 h 289"/>
                <a:gd name="T6" fmla="*/ 141 w 14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3261" y="1248"/>
              <a:ext cx="143" cy="289"/>
            </a:xfrm>
            <a:custGeom>
              <a:avLst/>
              <a:gdLst>
                <a:gd name="T0" fmla="*/ 0 w 143"/>
                <a:gd name="T1" fmla="*/ 0 h 289"/>
                <a:gd name="T2" fmla="*/ 142 w 143"/>
                <a:gd name="T3" fmla="*/ 0 h 289"/>
                <a:gd name="T4" fmla="*/ 142 w 143"/>
                <a:gd name="T5" fmla="*/ 288 h 289"/>
                <a:gd name="T6" fmla="*/ 0 w 143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" name="Line 51"/>
          <p:cNvSpPr>
            <a:spLocks noChangeShapeType="1"/>
          </p:cNvSpPr>
          <p:nvPr/>
        </p:nvSpPr>
        <p:spPr bwMode="auto">
          <a:xfrm>
            <a:off x="4993506" y="2275540"/>
            <a:ext cx="2254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Line 52"/>
          <p:cNvSpPr>
            <a:spLocks noChangeShapeType="1"/>
          </p:cNvSpPr>
          <p:nvPr/>
        </p:nvSpPr>
        <p:spPr bwMode="auto">
          <a:xfrm>
            <a:off x="4287068" y="2275540"/>
            <a:ext cx="2492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53"/>
          <p:cNvSpPr>
            <a:spLocks/>
          </p:cNvSpPr>
          <p:nvPr/>
        </p:nvSpPr>
        <p:spPr bwMode="auto">
          <a:xfrm>
            <a:off x="4475981" y="2275540"/>
            <a:ext cx="628650" cy="263525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Line 54"/>
          <p:cNvSpPr>
            <a:spLocks noChangeShapeType="1"/>
          </p:cNvSpPr>
          <p:nvPr/>
        </p:nvSpPr>
        <p:spPr bwMode="auto">
          <a:xfrm>
            <a:off x="3726681" y="2405715"/>
            <a:ext cx="2524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55"/>
          <p:cNvSpPr>
            <a:spLocks/>
          </p:cNvSpPr>
          <p:nvPr/>
        </p:nvSpPr>
        <p:spPr bwMode="auto">
          <a:xfrm>
            <a:off x="3872731" y="2269190"/>
            <a:ext cx="492125" cy="379413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0" name="Group 56"/>
          <p:cNvGrpSpPr>
            <a:grpSpLocks/>
          </p:cNvGrpSpPr>
          <p:nvPr/>
        </p:nvGrpSpPr>
        <p:grpSpPr bwMode="auto">
          <a:xfrm>
            <a:off x="3199031" y="2558339"/>
            <a:ext cx="3110040" cy="701452"/>
            <a:chOff x="1735" y="1599"/>
            <a:chExt cx="2132" cy="514"/>
          </a:xfrm>
        </p:grpSpPr>
        <p:grpSp>
          <p:nvGrpSpPr>
            <p:cNvPr id="51" name="Group 57"/>
            <p:cNvGrpSpPr>
              <a:grpSpLocks/>
            </p:cNvGrpSpPr>
            <p:nvPr/>
          </p:nvGrpSpPr>
          <p:grpSpPr bwMode="auto">
            <a:xfrm>
              <a:off x="2681" y="1599"/>
              <a:ext cx="230" cy="482"/>
              <a:chOff x="2681" y="1599"/>
              <a:chExt cx="230" cy="482"/>
            </a:xfrm>
          </p:grpSpPr>
          <p:sp>
            <p:nvSpPr>
              <p:cNvPr id="205" name="Freeform 58"/>
              <p:cNvSpPr>
                <a:spLocks/>
              </p:cNvSpPr>
              <p:nvPr/>
            </p:nvSpPr>
            <p:spPr bwMode="auto">
              <a:xfrm>
                <a:off x="2696" y="1600"/>
                <a:ext cx="213" cy="481"/>
              </a:xfrm>
              <a:custGeom>
                <a:avLst/>
                <a:gdLst>
                  <a:gd name="T0" fmla="*/ 0 w 213"/>
                  <a:gd name="T1" fmla="*/ 320 h 481"/>
                  <a:gd name="T2" fmla="*/ 71 w 213"/>
                  <a:gd name="T3" fmla="*/ 240 h 481"/>
                  <a:gd name="T4" fmla="*/ 0 w 213"/>
                  <a:gd name="T5" fmla="*/ 160 h 481"/>
                  <a:gd name="T6" fmla="*/ 0 w 213"/>
                  <a:gd name="T7" fmla="*/ 0 h 481"/>
                  <a:gd name="T8" fmla="*/ 212 w 213"/>
                  <a:gd name="T9" fmla="*/ 160 h 481"/>
                  <a:gd name="T10" fmla="*/ 212 w 213"/>
                  <a:gd name="T11" fmla="*/ 320 h 481"/>
                  <a:gd name="T12" fmla="*/ 0 w 213"/>
                  <a:gd name="T13" fmla="*/ 480 h 481"/>
                  <a:gd name="T14" fmla="*/ 0 w 213"/>
                  <a:gd name="T15" fmla="*/ 320 h 4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3"/>
                  <a:gd name="T25" fmla="*/ 0 h 481"/>
                  <a:gd name="T26" fmla="*/ 213 w 213"/>
                  <a:gd name="T27" fmla="*/ 481 h 48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3" h="481">
                    <a:moveTo>
                      <a:pt x="0" y="320"/>
                    </a:moveTo>
                    <a:lnTo>
                      <a:pt x="71" y="24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212" y="160"/>
                    </a:lnTo>
                    <a:lnTo>
                      <a:pt x="212" y="320"/>
                    </a:lnTo>
                    <a:lnTo>
                      <a:pt x="0" y="480"/>
                    </a:lnTo>
                    <a:lnTo>
                      <a:pt x="0" y="32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" name="Rectangle 59"/>
              <p:cNvSpPr>
                <a:spLocks noChangeArrowheads="1"/>
              </p:cNvSpPr>
              <p:nvPr/>
            </p:nvSpPr>
            <p:spPr bwMode="auto">
              <a:xfrm rot="5400000">
                <a:off x="2571" y="1709"/>
                <a:ext cx="450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effectLst/>
                    <a:latin typeface="Times New Roman" pitchFamily="18" charset="0"/>
                    <a:cs typeface="Arial" pitchFamily="34" charset="0"/>
                  </a:rPr>
                  <a:t>ALU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2" name="Group 60"/>
            <p:cNvGrpSpPr>
              <a:grpSpLocks/>
            </p:cNvGrpSpPr>
            <p:nvPr/>
          </p:nvGrpSpPr>
          <p:grpSpPr bwMode="auto">
            <a:xfrm>
              <a:off x="1735" y="1696"/>
              <a:ext cx="438" cy="289"/>
              <a:chOff x="1735" y="1696"/>
              <a:chExt cx="438" cy="289"/>
            </a:xfrm>
          </p:grpSpPr>
          <p:sp>
            <p:nvSpPr>
              <p:cNvPr id="201" name="Rectangle 61"/>
              <p:cNvSpPr>
                <a:spLocks noChangeArrowheads="1"/>
              </p:cNvSpPr>
              <p:nvPr/>
            </p:nvSpPr>
            <p:spPr bwMode="auto">
              <a:xfrm>
                <a:off x="1735" y="1702"/>
                <a:ext cx="438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effectLst/>
                    <a:latin typeface="Times New Roman" pitchFamily="18" charset="0"/>
                    <a:cs typeface="Arial" pitchFamily="34" charset="0"/>
                  </a:rPr>
                  <a:t>Mem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02" name="Group 62"/>
              <p:cNvGrpSpPr>
                <a:grpSpLocks/>
              </p:cNvGrpSpPr>
              <p:nvPr/>
            </p:nvGrpSpPr>
            <p:grpSpPr bwMode="auto">
              <a:xfrm>
                <a:off x="1770" y="1696"/>
                <a:ext cx="340" cy="289"/>
                <a:chOff x="1770" y="1696"/>
                <a:chExt cx="340" cy="289"/>
              </a:xfrm>
            </p:grpSpPr>
            <p:sp>
              <p:nvSpPr>
                <p:cNvPr id="203" name="Freeform 63"/>
                <p:cNvSpPr>
                  <a:spLocks/>
                </p:cNvSpPr>
                <p:nvPr/>
              </p:nvSpPr>
              <p:spPr bwMode="auto">
                <a:xfrm>
                  <a:off x="1770" y="1696"/>
                  <a:ext cx="170" cy="289"/>
                </a:xfrm>
                <a:custGeom>
                  <a:avLst/>
                  <a:gdLst>
                    <a:gd name="T0" fmla="*/ 169 w 170"/>
                    <a:gd name="T1" fmla="*/ 0 h 289"/>
                    <a:gd name="T2" fmla="*/ 0 w 170"/>
                    <a:gd name="T3" fmla="*/ 0 h 289"/>
                    <a:gd name="T4" fmla="*/ 0 w 170"/>
                    <a:gd name="T5" fmla="*/ 288 h 289"/>
                    <a:gd name="T6" fmla="*/ 169 w 170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0"/>
                    <a:gd name="T13" fmla="*/ 0 h 289"/>
                    <a:gd name="T14" fmla="*/ 170 w 170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0" h="289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9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4" name="Freeform 64"/>
                <p:cNvSpPr>
                  <a:spLocks/>
                </p:cNvSpPr>
                <p:nvPr/>
              </p:nvSpPr>
              <p:spPr bwMode="auto">
                <a:xfrm>
                  <a:off x="1939" y="1696"/>
                  <a:ext cx="171" cy="289"/>
                </a:xfrm>
                <a:custGeom>
                  <a:avLst/>
                  <a:gdLst>
                    <a:gd name="T0" fmla="*/ 0 w 171"/>
                    <a:gd name="T1" fmla="*/ 0 h 289"/>
                    <a:gd name="T2" fmla="*/ 170 w 171"/>
                    <a:gd name="T3" fmla="*/ 0 h 289"/>
                    <a:gd name="T4" fmla="*/ 170 w 171"/>
                    <a:gd name="T5" fmla="*/ 288 h 289"/>
                    <a:gd name="T6" fmla="*/ 0 w 171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1"/>
                    <a:gd name="T13" fmla="*/ 0 h 289"/>
                    <a:gd name="T14" fmla="*/ 171 w 171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" h="289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53" name="Rectangle 65"/>
            <p:cNvSpPr>
              <a:spLocks noChangeArrowheads="1"/>
            </p:cNvSpPr>
            <p:nvPr/>
          </p:nvSpPr>
          <p:spPr bwMode="auto">
            <a:xfrm>
              <a:off x="2199" y="1707"/>
              <a:ext cx="35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4" name="Group 66"/>
            <p:cNvGrpSpPr>
              <a:grpSpLocks/>
            </p:cNvGrpSpPr>
            <p:nvPr/>
          </p:nvGrpSpPr>
          <p:grpSpPr bwMode="auto">
            <a:xfrm>
              <a:off x="2230" y="1696"/>
              <a:ext cx="296" cy="289"/>
              <a:chOff x="2230" y="1696"/>
              <a:chExt cx="296" cy="289"/>
            </a:xfrm>
          </p:grpSpPr>
          <p:sp>
            <p:nvSpPr>
              <p:cNvPr id="199" name="Freeform 67"/>
              <p:cNvSpPr>
                <a:spLocks/>
              </p:cNvSpPr>
              <p:nvPr/>
            </p:nvSpPr>
            <p:spPr bwMode="auto">
              <a:xfrm>
                <a:off x="2230" y="1696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" name="Freeform 68"/>
              <p:cNvSpPr>
                <a:spLocks/>
              </p:cNvSpPr>
              <p:nvPr/>
            </p:nvSpPr>
            <p:spPr bwMode="auto">
              <a:xfrm>
                <a:off x="2378" y="1696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5" name="Line 69"/>
            <p:cNvSpPr>
              <a:spLocks noChangeShapeType="1"/>
            </p:cNvSpPr>
            <p:nvPr/>
          </p:nvSpPr>
          <p:spPr bwMode="auto">
            <a:xfrm>
              <a:off x="2107" y="1840"/>
              <a:ext cx="1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70"/>
            <p:cNvSpPr>
              <a:spLocks/>
            </p:cNvSpPr>
            <p:nvPr/>
          </p:nvSpPr>
          <p:spPr bwMode="auto">
            <a:xfrm>
              <a:off x="2177" y="1744"/>
              <a:ext cx="48" cy="97"/>
            </a:xfrm>
            <a:custGeom>
              <a:avLst/>
              <a:gdLst>
                <a:gd name="T0" fmla="*/ 0 w 48"/>
                <a:gd name="T1" fmla="*/ 96 h 97"/>
                <a:gd name="T2" fmla="*/ 0 w 48"/>
                <a:gd name="T3" fmla="*/ 0 h 97"/>
                <a:gd name="T4" fmla="*/ 47 w 48"/>
                <a:gd name="T5" fmla="*/ 0 h 97"/>
                <a:gd name="T6" fmla="*/ 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Line 71"/>
            <p:cNvSpPr>
              <a:spLocks noChangeShapeType="1"/>
            </p:cNvSpPr>
            <p:nvPr/>
          </p:nvSpPr>
          <p:spPr bwMode="auto">
            <a:xfrm>
              <a:off x="2523" y="1744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72"/>
            <p:cNvSpPr>
              <a:spLocks noChangeArrowheads="1"/>
            </p:cNvSpPr>
            <p:nvPr/>
          </p:nvSpPr>
          <p:spPr bwMode="auto">
            <a:xfrm>
              <a:off x="3012" y="1702"/>
              <a:ext cx="438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9" name="Group 73"/>
            <p:cNvGrpSpPr>
              <a:grpSpLocks/>
            </p:cNvGrpSpPr>
            <p:nvPr/>
          </p:nvGrpSpPr>
          <p:grpSpPr bwMode="auto">
            <a:xfrm>
              <a:off x="3079" y="1696"/>
              <a:ext cx="325" cy="289"/>
              <a:chOff x="3079" y="1696"/>
              <a:chExt cx="325" cy="289"/>
            </a:xfrm>
          </p:grpSpPr>
          <p:sp>
            <p:nvSpPr>
              <p:cNvPr id="197" name="Freeform 74"/>
              <p:cNvSpPr>
                <a:spLocks/>
              </p:cNvSpPr>
              <p:nvPr/>
            </p:nvSpPr>
            <p:spPr bwMode="auto">
              <a:xfrm>
                <a:off x="3079" y="1696"/>
                <a:ext cx="162" cy="289"/>
              </a:xfrm>
              <a:custGeom>
                <a:avLst/>
                <a:gdLst>
                  <a:gd name="T0" fmla="*/ 161 w 162"/>
                  <a:gd name="T1" fmla="*/ 0 h 289"/>
                  <a:gd name="T2" fmla="*/ 0 w 162"/>
                  <a:gd name="T3" fmla="*/ 0 h 289"/>
                  <a:gd name="T4" fmla="*/ 0 w 162"/>
                  <a:gd name="T5" fmla="*/ 288 h 289"/>
                  <a:gd name="T6" fmla="*/ 161 w 16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89"/>
                  <a:gd name="T14" fmla="*/ 162 w 16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89">
                    <a:moveTo>
                      <a:pt x="16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" name="Freeform 75"/>
              <p:cNvSpPr>
                <a:spLocks/>
              </p:cNvSpPr>
              <p:nvPr/>
            </p:nvSpPr>
            <p:spPr bwMode="auto">
              <a:xfrm>
                <a:off x="3240" y="1696"/>
                <a:ext cx="164" cy="289"/>
              </a:xfrm>
              <a:custGeom>
                <a:avLst/>
                <a:gdLst>
                  <a:gd name="T0" fmla="*/ 0 w 164"/>
                  <a:gd name="T1" fmla="*/ 0 h 289"/>
                  <a:gd name="T2" fmla="*/ 163 w 164"/>
                  <a:gd name="T3" fmla="*/ 0 h 289"/>
                  <a:gd name="T4" fmla="*/ 163 w 164"/>
                  <a:gd name="T5" fmla="*/ 288 h 289"/>
                  <a:gd name="T6" fmla="*/ 0 w 164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4"/>
                  <a:gd name="T13" fmla="*/ 0 h 289"/>
                  <a:gd name="T14" fmla="*/ 164 w 164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4" h="289">
                    <a:moveTo>
                      <a:pt x="0" y="0"/>
                    </a:moveTo>
                    <a:lnTo>
                      <a:pt x="163" y="0"/>
                    </a:lnTo>
                    <a:lnTo>
                      <a:pt x="163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0" name="Rectangle 76"/>
            <p:cNvSpPr>
              <a:spLocks noChangeArrowheads="1"/>
            </p:cNvSpPr>
            <p:nvPr/>
          </p:nvSpPr>
          <p:spPr bwMode="auto">
            <a:xfrm>
              <a:off x="3508" y="1702"/>
              <a:ext cx="35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1" name="Group 77"/>
            <p:cNvGrpSpPr>
              <a:grpSpLocks/>
            </p:cNvGrpSpPr>
            <p:nvPr/>
          </p:nvGrpSpPr>
          <p:grpSpPr bwMode="auto">
            <a:xfrm>
              <a:off x="3547" y="1696"/>
              <a:ext cx="284" cy="289"/>
              <a:chOff x="3547" y="1696"/>
              <a:chExt cx="284" cy="289"/>
            </a:xfrm>
          </p:grpSpPr>
          <p:sp>
            <p:nvSpPr>
              <p:cNvPr id="195" name="Freeform 78"/>
              <p:cNvSpPr>
                <a:spLocks/>
              </p:cNvSpPr>
              <p:nvPr/>
            </p:nvSpPr>
            <p:spPr bwMode="auto">
              <a:xfrm>
                <a:off x="3547" y="1696"/>
                <a:ext cx="142" cy="289"/>
              </a:xfrm>
              <a:custGeom>
                <a:avLst/>
                <a:gdLst>
                  <a:gd name="T0" fmla="*/ 141 w 142"/>
                  <a:gd name="T1" fmla="*/ 0 h 289"/>
                  <a:gd name="T2" fmla="*/ 0 w 142"/>
                  <a:gd name="T3" fmla="*/ 0 h 289"/>
                  <a:gd name="T4" fmla="*/ 0 w 142"/>
                  <a:gd name="T5" fmla="*/ 288 h 289"/>
                  <a:gd name="T6" fmla="*/ 141 w 14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289"/>
                  <a:gd name="T14" fmla="*/ 142 w 14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289">
                    <a:moveTo>
                      <a:pt x="14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" name="Freeform 79"/>
              <p:cNvSpPr>
                <a:spLocks/>
              </p:cNvSpPr>
              <p:nvPr/>
            </p:nvSpPr>
            <p:spPr bwMode="auto">
              <a:xfrm>
                <a:off x="3688" y="1696"/>
                <a:ext cx="143" cy="289"/>
              </a:xfrm>
              <a:custGeom>
                <a:avLst/>
                <a:gdLst>
                  <a:gd name="T0" fmla="*/ 0 w 143"/>
                  <a:gd name="T1" fmla="*/ 0 h 289"/>
                  <a:gd name="T2" fmla="*/ 142 w 143"/>
                  <a:gd name="T3" fmla="*/ 0 h 289"/>
                  <a:gd name="T4" fmla="*/ 142 w 143"/>
                  <a:gd name="T5" fmla="*/ 288 h 289"/>
                  <a:gd name="T6" fmla="*/ 0 w 143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289"/>
                  <a:gd name="T14" fmla="*/ 143 w 143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289">
                    <a:moveTo>
                      <a:pt x="0" y="0"/>
                    </a:moveTo>
                    <a:lnTo>
                      <a:pt x="142" y="0"/>
                    </a:lnTo>
                    <a:lnTo>
                      <a:pt x="14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2" name="Line 80"/>
            <p:cNvSpPr>
              <a:spLocks noChangeShapeType="1"/>
            </p:cNvSpPr>
            <p:nvPr/>
          </p:nvSpPr>
          <p:spPr bwMode="auto">
            <a:xfrm>
              <a:off x="3392" y="1840"/>
              <a:ext cx="15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81"/>
            <p:cNvSpPr>
              <a:spLocks noChangeShapeType="1"/>
            </p:cNvSpPr>
            <p:nvPr/>
          </p:nvSpPr>
          <p:spPr bwMode="auto">
            <a:xfrm>
              <a:off x="2908" y="1840"/>
              <a:ext cx="17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82"/>
            <p:cNvSpPr>
              <a:spLocks/>
            </p:cNvSpPr>
            <p:nvPr/>
          </p:nvSpPr>
          <p:spPr bwMode="auto">
            <a:xfrm>
              <a:off x="3037" y="1840"/>
              <a:ext cx="431" cy="193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192 h 193"/>
                <a:gd name="T4" fmla="*/ 391 w 431"/>
                <a:gd name="T5" fmla="*/ 192 h 193"/>
                <a:gd name="T6" fmla="*/ 391 w 431"/>
                <a:gd name="T7" fmla="*/ 64 h 193"/>
                <a:gd name="T8" fmla="*/ 430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" name="Line 83"/>
            <p:cNvSpPr>
              <a:spLocks noChangeShapeType="1"/>
            </p:cNvSpPr>
            <p:nvPr/>
          </p:nvSpPr>
          <p:spPr bwMode="auto">
            <a:xfrm>
              <a:off x="2523" y="1936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84"/>
            <p:cNvSpPr>
              <a:spLocks/>
            </p:cNvSpPr>
            <p:nvPr/>
          </p:nvSpPr>
          <p:spPr bwMode="auto">
            <a:xfrm>
              <a:off x="2624" y="1835"/>
              <a:ext cx="337" cy="278"/>
            </a:xfrm>
            <a:custGeom>
              <a:avLst/>
              <a:gdLst>
                <a:gd name="T0" fmla="*/ 0 w 337"/>
                <a:gd name="T1" fmla="*/ 101 h 278"/>
                <a:gd name="T2" fmla="*/ 0 w 337"/>
                <a:gd name="T3" fmla="*/ 277 h 278"/>
                <a:gd name="T4" fmla="*/ 294 w 337"/>
                <a:gd name="T5" fmla="*/ 277 h 278"/>
                <a:gd name="T6" fmla="*/ 294 w 337"/>
                <a:gd name="T7" fmla="*/ 90 h 278"/>
                <a:gd name="T8" fmla="*/ 336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7" name="Group 85"/>
          <p:cNvGrpSpPr>
            <a:grpSpLocks/>
          </p:cNvGrpSpPr>
          <p:nvPr/>
        </p:nvGrpSpPr>
        <p:grpSpPr bwMode="auto">
          <a:xfrm>
            <a:off x="3822934" y="3169527"/>
            <a:ext cx="3109884" cy="701453"/>
            <a:chOff x="2162" y="2047"/>
            <a:chExt cx="2133" cy="514"/>
          </a:xfrm>
        </p:grpSpPr>
        <p:grpSp>
          <p:nvGrpSpPr>
            <p:cNvPr id="208" name="Group 86"/>
            <p:cNvGrpSpPr>
              <a:grpSpLocks/>
            </p:cNvGrpSpPr>
            <p:nvPr/>
          </p:nvGrpSpPr>
          <p:grpSpPr bwMode="auto">
            <a:xfrm>
              <a:off x="3108" y="2047"/>
              <a:ext cx="230" cy="482"/>
              <a:chOff x="3108" y="2047"/>
              <a:chExt cx="230" cy="482"/>
            </a:xfrm>
          </p:grpSpPr>
          <p:sp>
            <p:nvSpPr>
              <p:cNvPr id="234" name="Freeform 87"/>
              <p:cNvSpPr>
                <a:spLocks/>
              </p:cNvSpPr>
              <p:nvPr/>
            </p:nvSpPr>
            <p:spPr bwMode="auto">
              <a:xfrm>
                <a:off x="3123" y="2048"/>
                <a:ext cx="213" cy="481"/>
              </a:xfrm>
              <a:custGeom>
                <a:avLst/>
                <a:gdLst>
                  <a:gd name="T0" fmla="*/ 0 w 213"/>
                  <a:gd name="T1" fmla="*/ 320 h 481"/>
                  <a:gd name="T2" fmla="*/ 71 w 213"/>
                  <a:gd name="T3" fmla="*/ 240 h 481"/>
                  <a:gd name="T4" fmla="*/ 0 w 213"/>
                  <a:gd name="T5" fmla="*/ 160 h 481"/>
                  <a:gd name="T6" fmla="*/ 0 w 213"/>
                  <a:gd name="T7" fmla="*/ 0 h 481"/>
                  <a:gd name="T8" fmla="*/ 212 w 213"/>
                  <a:gd name="T9" fmla="*/ 160 h 481"/>
                  <a:gd name="T10" fmla="*/ 212 w 213"/>
                  <a:gd name="T11" fmla="*/ 320 h 481"/>
                  <a:gd name="T12" fmla="*/ 0 w 213"/>
                  <a:gd name="T13" fmla="*/ 480 h 481"/>
                  <a:gd name="T14" fmla="*/ 0 w 213"/>
                  <a:gd name="T15" fmla="*/ 320 h 4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3"/>
                  <a:gd name="T25" fmla="*/ 0 h 481"/>
                  <a:gd name="T26" fmla="*/ 213 w 213"/>
                  <a:gd name="T27" fmla="*/ 481 h 48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3" h="481">
                    <a:moveTo>
                      <a:pt x="0" y="320"/>
                    </a:moveTo>
                    <a:lnTo>
                      <a:pt x="71" y="24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212" y="160"/>
                    </a:lnTo>
                    <a:lnTo>
                      <a:pt x="212" y="320"/>
                    </a:lnTo>
                    <a:lnTo>
                      <a:pt x="0" y="480"/>
                    </a:lnTo>
                    <a:lnTo>
                      <a:pt x="0" y="32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" name="Rectangle 88"/>
              <p:cNvSpPr>
                <a:spLocks noChangeArrowheads="1"/>
              </p:cNvSpPr>
              <p:nvPr/>
            </p:nvSpPr>
            <p:spPr bwMode="auto">
              <a:xfrm rot="5400000">
                <a:off x="2998" y="2157"/>
                <a:ext cx="450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effectLst/>
                    <a:latin typeface="Times New Roman" pitchFamily="18" charset="0"/>
                    <a:cs typeface="Arial" pitchFamily="34" charset="0"/>
                  </a:rPr>
                  <a:t>ALU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9" name="Group 89"/>
            <p:cNvGrpSpPr>
              <a:grpSpLocks/>
            </p:cNvGrpSpPr>
            <p:nvPr/>
          </p:nvGrpSpPr>
          <p:grpSpPr bwMode="auto">
            <a:xfrm>
              <a:off x="2162" y="2144"/>
              <a:ext cx="439" cy="289"/>
              <a:chOff x="2162" y="2144"/>
              <a:chExt cx="439" cy="289"/>
            </a:xfrm>
          </p:grpSpPr>
          <p:sp>
            <p:nvSpPr>
              <p:cNvPr id="230" name="Rectangle 90"/>
              <p:cNvSpPr>
                <a:spLocks noChangeArrowheads="1"/>
              </p:cNvSpPr>
              <p:nvPr/>
            </p:nvSpPr>
            <p:spPr bwMode="auto">
              <a:xfrm>
                <a:off x="2162" y="2150"/>
                <a:ext cx="439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effectLst/>
                    <a:latin typeface="Times New Roman" pitchFamily="18" charset="0"/>
                    <a:cs typeface="Arial" pitchFamily="34" charset="0"/>
                  </a:rPr>
                  <a:t>Mem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31" name="Group 91"/>
              <p:cNvGrpSpPr>
                <a:grpSpLocks/>
              </p:cNvGrpSpPr>
              <p:nvPr/>
            </p:nvGrpSpPr>
            <p:grpSpPr bwMode="auto">
              <a:xfrm>
                <a:off x="2197" y="2144"/>
                <a:ext cx="340" cy="289"/>
                <a:chOff x="2197" y="2144"/>
                <a:chExt cx="340" cy="289"/>
              </a:xfrm>
            </p:grpSpPr>
            <p:sp>
              <p:nvSpPr>
                <p:cNvPr id="232" name="Freeform 92"/>
                <p:cNvSpPr>
                  <a:spLocks/>
                </p:cNvSpPr>
                <p:nvPr/>
              </p:nvSpPr>
              <p:spPr bwMode="auto">
                <a:xfrm>
                  <a:off x="2197" y="2144"/>
                  <a:ext cx="170" cy="289"/>
                </a:xfrm>
                <a:custGeom>
                  <a:avLst/>
                  <a:gdLst>
                    <a:gd name="T0" fmla="*/ 169 w 170"/>
                    <a:gd name="T1" fmla="*/ 0 h 289"/>
                    <a:gd name="T2" fmla="*/ 0 w 170"/>
                    <a:gd name="T3" fmla="*/ 0 h 289"/>
                    <a:gd name="T4" fmla="*/ 0 w 170"/>
                    <a:gd name="T5" fmla="*/ 288 h 289"/>
                    <a:gd name="T6" fmla="*/ 169 w 170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0"/>
                    <a:gd name="T13" fmla="*/ 0 h 289"/>
                    <a:gd name="T14" fmla="*/ 170 w 170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0" h="289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9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3" name="Freeform 93"/>
                <p:cNvSpPr>
                  <a:spLocks/>
                </p:cNvSpPr>
                <p:nvPr/>
              </p:nvSpPr>
              <p:spPr bwMode="auto">
                <a:xfrm>
                  <a:off x="2366" y="2144"/>
                  <a:ext cx="171" cy="289"/>
                </a:xfrm>
                <a:custGeom>
                  <a:avLst/>
                  <a:gdLst>
                    <a:gd name="T0" fmla="*/ 0 w 171"/>
                    <a:gd name="T1" fmla="*/ 0 h 289"/>
                    <a:gd name="T2" fmla="*/ 170 w 171"/>
                    <a:gd name="T3" fmla="*/ 0 h 289"/>
                    <a:gd name="T4" fmla="*/ 170 w 171"/>
                    <a:gd name="T5" fmla="*/ 288 h 289"/>
                    <a:gd name="T6" fmla="*/ 0 w 171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1"/>
                    <a:gd name="T13" fmla="*/ 0 h 289"/>
                    <a:gd name="T14" fmla="*/ 171 w 171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" h="289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210" name="Rectangle 94"/>
            <p:cNvSpPr>
              <a:spLocks noChangeArrowheads="1"/>
            </p:cNvSpPr>
            <p:nvPr/>
          </p:nvSpPr>
          <p:spPr bwMode="auto">
            <a:xfrm>
              <a:off x="2626" y="2155"/>
              <a:ext cx="360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11" name="Group 95"/>
            <p:cNvGrpSpPr>
              <a:grpSpLocks/>
            </p:cNvGrpSpPr>
            <p:nvPr/>
          </p:nvGrpSpPr>
          <p:grpSpPr bwMode="auto">
            <a:xfrm>
              <a:off x="2657" y="2144"/>
              <a:ext cx="296" cy="289"/>
              <a:chOff x="2657" y="2144"/>
              <a:chExt cx="296" cy="289"/>
            </a:xfrm>
          </p:grpSpPr>
          <p:sp>
            <p:nvSpPr>
              <p:cNvPr id="228" name="Freeform 96"/>
              <p:cNvSpPr>
                <a:spLocks/>
              </p:cNvSpPr>
              <p:nvPr/>
            </p:nvSpPr>
            <p:spPr bwMode="auto">
              <a:xfrm>
                <a:off x="2657" y="2144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" name="Freeform 97"/>
              <p:cNvSpPr>
                <a:spLocks/>
              </p:cNvSpPr>
              <p:nvPr/>
            </p:nvSpPr>
            <p:spPr bwMode="auto">
              <a:xfrm>
                <a:off x="2805" y="2144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12" name="Line 98"/>
            <p:cNvSpPr>
              <a:spLocks noChangeShapeType="1"/>
            </p:cNvSpPr>
            <p:nvPr/>
          </p:nvSpPr>
          <p:spPr bwMode="auto">
            <a:xfrm>
              <a:off x="2534" y="2288"/>
              <a:ext cx="1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99"/>
            <p:cNvSpPr>
              <a:spLocks/>
            </p:cNvSpPr>
            <p:nvPr/>
          </p:nvSpPr>
          <p:spPr bwMode="auto">
            <a:xfrm>
              <a:off x="2604" y="2192"/>
              <a:ext cx="48" cy="97"/>
            </a:xfrm>
            <a:custGeom>
              <a:avLst/>
              <a:gdLst>
                <a:gd name="T0" fmla="*/ 0 w 48"/>
                <a:gd name="T1" fmla="*/ 96 h 97"/>
                <a:gd name="T2" fmla="*/ 0 w 48"/>
                <a:gd name="T3" fmla="*/ 0 h 97"/>
                <a:gd name="T4" fmla="*/ 47 w 48"/>
                <a:gd name="T5" fmla="*/ 0 h 97"/>
                <a:gd name="T6" fmla="*/ 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" name="Line 100"/>
            <p:cNvSpPr>
              <a:spLocks noChangeShapeType="1"/>
            </p:cNvSpPr>
            <p:nvPr/>
          </p:nvSpPr>
          <p:spPr bwMode="auto">
            <a:xfrm>
              <a:off x="2950" y="2192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101"/>
            <p:cNvSpPr>
              <a:spLocks noChangeArrowheads="1"/>
            </p:cNvSpPr>
            <p:nvPr/>
          </p:nvSpPr>
          <p:spPr bwMode="auto">
            <a:xfrm>
              <a:off x="3439" y="2150"/>
              <a:ext cx="43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16" name="Group 102"/>
            <p:cNvGrpSpPr>
              <a:grpSpLocks/>
            </p:cNvGrpSpPr>
            <p:nvPr/>
          </p:nvGrpSpPr>
          <p:grpSpPr bwMode="auto">
            <a:xfrm>
              <a:off x="3506" y="2144"/>
              <a:ext cx="325" cy="289"/>
              <a:chOff x="3506" y="2144"/>
              <a:chExt cx="325" cy="289"/>
            </a:xfrm>
          </p:grpSpPr>
          <p:sp>
            <p:nvSpPr>
              <p:cNvPr id="226" name="Freeform 103"/>
              <p:cNvSpPr>
                <a:spLocks/>
              </p:cNvSpPr>
              <p:nvPr/>
            </p:nvSpPr>
            <p:spPr bwMode="auto">
              <a:xfrm>
                <a:off x="3506" y="2144"/>
                <a:ext cx="162" cy="289"/>
              </a:xfrm>
              <a:custGeom>
                <a:avLst/>
                <a:gdLst>
                  <a:gd name="T0" fmla="*/ 161 w 162"/>
                  <a:gd name="T1" fmla="*/ 0 h 289"/>
                  <a:gd name="T2" fmla="*/ 0 w 162"/>
                  <a:gd name="T3" fmla="*/ 0 h 289"/>
                  <a:gd name="T4" fmla="*/ 0 w 162"/>
                  <a:gd name="T5" fmla="*/ 288 h 289"/>
                  <a:gd name="T6" fmla="*/ 161 w 16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89"/>
                  <a:gd name="T14" fmla="*/ 162 w 16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89">
                    <a:moveTo>
                      <a:pt x="16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" name="Freeform 104"/>
              <p:cNvSpPr>
                <a:spLocks/>
              </p:cNvSpPr>
              <p:nvPr/>
            </p:nvSpPr>
            <p:spPr bwMode="auto">
              <a:xfrm>
                <a:off x="3667" y="2144"/>
                <a:ext cx="164" cy="289"/>
              </a:xfrm>
              <a:custGeom>
                <a:avLst/>
                <a:gdLst>
                  <a:gd name="T0" fmla="*/ 0 w 164"/>
                  <a:gd name="T1" fmla="*/ 0 h 289"/>
                  <a:gd name="T2" fmla="*/ 163 w 164"/>
                  <a:gd name="T3" fmla="*/ 0 h 289"/>
                  <a:gd name="T4" fmla="*/ 163 w 164"/>
                  <a:gd name="T5" fmla="*/ 288 h 289"/>
                  <a:gd name="T6" fmla="*/ 0 w 164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4"/>
                  <a:gd name="T13" fmla="*/ 0 h 289"/>
                  <a:gd name="T14" fmla="*/ 164 w 164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4" h="289">
                    <a:moveTo>
                      <a:pt x="0" y="0"/>
                    </a:moveTo>
                    <a:lnTo>
                      <a:pt x="163" y="0"/>
                    </a:lnTo>
                    <a:lnTo>
                      <a:pt x="163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17" name="Rectangle 105"/>
            <p:cNvSpPr>
              <a:spLocks noChangeArrowheads="1"/>
            </p:cNvSpPr>
            <p:nvPr/>
          </p:nvSpPr>
          <p:spPr bwMode="auto">
            <a:xfrm>
              <a:off x="3935" y="2150"/>
              <a:ext cx="360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18" name="Group 106"/>
            <p:cNvGrpSpPr>
              <a:grpSpLocks/>
            </p:cNvGrpSpPr>
            <p:nvPr/>
          </p:nvGrpSpPr>
          <p:grpSpPr bwMode="auto">
            <a:xfrm>
              <a:off x="3974" y="2144"/>
              <a:ext cx="284" cy="289"/>
              <a:chOff x="3974" y="2144"/>
              <a:chExt cx="284" cy="289"/>
            </a:xfrm>
          </p:grpSpPr>
          <p:sp>
            <p:nvSpPr>
              <p:cNvPr id="224" name="Freeform 107"/>
              <p:cNvSpPr>
                <a:spLocks/>
              </p:cNvSpPr>
              <p:nvPr/>
            </p:nvSpPr>
            <p:spPr bwMode="auto">
              <a:xfrm>
                <a:off x="3974" y="2144"/>
                <a:ext cx="142" cy="289"/>
              </a:xfrm>
              <a:custGeom>
                <a:avLst/>
                <a:gdLst>
                  <a:gd name="T0" fmla="*/ 141 w 142"/>
                  <a:gd name="T1" fmla="*/ 0 h 289"/>
                  <a:gd name="T2" fmla="*/ 0 w 142"/>
                  <a:gd name="T3" fmla="*/ 0 h 289"/>
                  <a:gd name="T4" fmla="*/ 0 w 142"/>
                  <a:gd name="T5" fmla="*/ 288 h 289"/>
                  <a:gd name="T6" fmla="*/ 141 w 14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289"/>
                  <a:gd name="T14" fmla="*/ 142 w 14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289">
                    <a:moveTo>
                      <a:pt x="14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" name="Freeform 108"/>
              <p:cNvSpPr>
                <a:spLocks/>
              </p:cNvSpPr>
              <p:nvPr/>
            </p:nvSpPr>
            <p:spPr bwMode="auto">
              <a:xfrm>
                <a:off x="4115" y="2144"/>
                <a:ext cx="143" cy="289"/>
              </a:xfrm>
              <a:custGeom>
                <a:avLst/>
                <a:gdLst>
                  <a:gd name="T0" fmla="*/ 0 w 143"/>
                  <a:gd name="T1" fmla="*/ 0 h 289"/>
                  <a:gd name="T2" fmla="*/ 142 w 143"/>
                  <a:gd name="T3" fmla="*/ 0 h 289"/>
                  <a:gd name="T4" fmla="*/ 142 w 143"/>
                  <a:gd name="T5" fmla="*/ 288 h 289"/>
                  <a:gd name="T6" fmla="*/ 0 w 143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289"/>
                  <a:gd name="T14" fmla="*/ 143 w 143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289">
                    <a:moveTo>
                      <a:pt x="0" y="0"/>
                    </a:moveTo>
                    <a:lnTo>
                      <a:pt x="142" y="0"/>
                    </a:lnTo>
                    <a:lnTo>
                      <a:pt x="14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19" name="Line 109"/>
            <p:cNvSpPr>
              <a:spLocks noChangeShapeType="1"/>
            </p:cNvSpPr>
            <p:nvPr/>
          </p:nvSpPr>
          <p:spPr bwMode="auto">
            <a:xfrm>
              <a:off x="3819" y="2288"/>
              <a:ext cx="15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Line 110"/>
            <p:cNvSpPr>
              <a:spLocks noChangeShapeType="1"/>
            </p:cNvSpPr>
            <p:nvPr/>
          </p:nvSpPr>
          <p:spPr bwMode="auto">
            <a:xfrm>
              <a:off x="3335" y="2288"/>
              <a:ext cx="17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11"/>
            <p:cNvSpPr>
              <a:spLocks/>
            </p:cNvSpPr>
            <p:nvPr/>
          </p:nvSpPr>
          <p:spPr bwMode="auto">
            <a:xfrm>
              <a:off x="3464" y="2288"/>
              <a:ext cx="431" cy="193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192 h 193"/>
                <a:gd name="T4" fmla="*/ 391 w 431"/>
                <a:gd name="T5" fmla="*/ 192 h 193"/>
                <a:gd name="T6" fmla="*/ 391 w 431"/>
                <a:gd name="T7" fmla="*/ 64 h 193"/>
                <a:gd name="T8" fmla="*/ 430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Line 112"/>
            <p:cNvSpPr>
              <a:spLocks noChangeShapeType="1"/>
            </p:cNvSpPr>
            <p:nvPr/>
          </p:nvSpPr>
          <p:spPr bwMode="auto">
            <a:xfrm>
              <a:off x="2950" y="2384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13"/>
            <p:cNvSpPr>
              <a:spLocks/>
            </p:cNvSpPr>
            <p:nvPr/>
          </p:nvSpPr>
          <p:spPr bwMode="auto">
            <a:xfrm>
              <a:off x="3051" y="2283"/>
              <a:ext cx="337" cy="278"/>
            </a:xfrm>
            <a:custGeom>
              <a:avLst/>
              <a:gdLst>
                <a:gd name="T0" fmla="*/ 0 w 337"/>
                <a:gd name="T1" fmla="*/ 101 h 278"/>
                <a:gd name="T2" fmla="*/ 0 w 337"/>
                <a:gd name="T3" fmla="*/ 277 h 278"/>
                <a:gd name="T4" fmla="*/ 294 w 337"/>
                <a:gd name="T5" fmla="*/ 277 h 278"/>
                <a:gd name="T6" fmla="*/ 294 w 337"/>
                <a:gd name="T7" fmla="*/ 90 h 278"/>
                <a:gd name="T8" fmla="*/ 336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0" name="Group 137"/>
          <p:cNvGrpSpPr>
            <a:grpSpLocks/>
          </p:cNvGrpSpPr>
          <p:nvPr/>
        </p:nvGrpSpPr>
        <p:grpSpPr bwMode="auto">
          <a:xfrm>
            <a:off x="5067518" y="4391902"/>
            <a:ext cx="3110040" cy="701453"/>
            <a:chOff x="3016" y="2943"/>
            <a:chExt cx="2132" cy="514"/>
          </a:xfrm>
        </p:grpSpPr>
        <p:grpSp>
          <p:nvGrpSpPr>
            <p:cNvPr id="401" name="Group 138"/>
            <p:cNvGrpSpPr>
              <a:grpSpLocks/>
            </p:cNvGrpSpPr>
            <p:nvPr/>
          </p:nvGrpSpPr>
          <p:grpSpPr bwMode="auto">
            <a:xfrm>
              <a:off x="3962" y="2943"/>
              <a:ext cx="230" cy="482"/>
              <a:chOff x="3962" y="2943"/>
              <a:chExt cx="230" cy="482"/>
            </a:xfrm>
          </p:grpSpPr>
          <p:sp>
            <p:nvSpPr>
              <p:cNvPr id="427" name="Freeform 139"/>
              <p:cNvSpPr>
                <a:spLocks/>
              </p:cNvSpPr>
              <p:nvPr/>
            </p:nvSpPr>
            <p:spPr bwMode="auto">
              <a:xfrm>
                <a:off x="3977" y="2944"/>
                <a:ext cx="213" cy="481"/>
              </a:xfrm>
              <a:custGeom>
                <a:avLst/>
                <a:gdLst>
                  <a:gd name="T0" fmla="*/ 0 w 213"/>
                  <a:gd name="T1" fmla="*/ 320 h 481"/>
                  <a:gd name="T2" fmla="*/ 71 w 213"/>
                  <a:gd name="T3" fmla="*/ 240 h 481"/>
                  <a:gd name="T4" fmla="*/ 0 w 213"/>
                  <a:gd name="T5" fmla="*/ 160 h 481"/>
                  <a:gd name="T6" fmla="*/ 0 w 213"/>
                  <a:gd name="T7" fmla="*/ 0 h 481"/>
                  <a:gd name="T8" fmla="*/ 212 w 213"/>
                  <a:gd name="T9" fmla="*/ 160 h 481"/>
                  <a:gd name="T10" fmla="*/ 212 w 213"/>
                  <a:gd name="T11" fmla="*/ 320 h 481"/>
                  <a:gd name="T12" fmla="*/ 0 w 213"/>
                  <a:gd name="T13" fmla="*/ 480 h 481"/>
                  <a:gd name="T14" fmla="*/ 0 w 213"/>
                  <a:gd name="T15" fmla="*/ 320 h 4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3"/>
                  <a:gd name="T25" fmla="*/ 0 h 481"/>
                  <a:gd name="T26" fmla="*/ 213 w 213"/>
                  <a:gd name="T27" fmla="*/ 481 h 48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3" h="481">
                    <a:moveTo>
                      <a:pt x="0" y="320"/>
                    </a:moveTo>
                    <a:lnTo>
                      <a:pt x="71" y="24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212" y="160"/>
                    </a:lnTo>
                    <a:lnTo>
                      <a:pt x="212" y="320"/>
                    </a:lnTo>
                    <a:lnTo>
                      <a:pt x="0" y="480"/>
                    </a:lnTo>
                    <a:lnTo>
                      <a:pt x="0" y="32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8" name="Rectangle 140"/>
              <p:cNvSpPr>
                <a:spLocks noChangeArrowheads="1"/>
              </p:cNvSpPr>
              <p:nvPr/>
            </p:nvSpPr>
            <p:spPr bwMode="auto">
              <a:xfrm rot="5400000">
                <a:off x="3852" y="3053"/>
                <a:ext cx="450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effectLst/>
                    <a:latin typeface="Times New Roman" pitchFamily="18" charset="0"/>
                    <a:cs typeface="Arial" pitchFamily="34" charset="0"/>
                  </a:rPr>
                  <a:t>ALU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02" name="Group 141"/>
            <p:cNvGrpSpPr>
              <a:grpSpLocks/>
            </p:cNvGrpSpPr>
            <p:nvPr/>
          </p:nvGrpSpPr>
          <p:grpSpPr bwMode="auto">
            <a:xfrm>
              <a:off x="3016" y="3040"/>
              <a:ext cx="438" cy="289"/>
              <a:chOff x="3016" y="3040"/>
              <a:chExt cx="438" cy="289"/>
            </a:xfrm>
          </p:grpSpPr>
          <p:sp>
            <p:nvSpPr>
              <p:cNvPr id="423" name="Rectangle 142"/>
              <p:cNvSpPr>
                <a:spLocks noChangeArrowheads="1"/>
              </p:cNvSpPr>
              <p:nvPr/>
            </p:nvSpPr>
            <p:spPr bwMode="auto">
              <a:xfrm>
                <a:off x="3016" y="3046"/>
                <a:ext cx="438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effectLst/>
                    <a:latin typeface="Times New Roman" pitchFamily="18" charset="0"/>
                    <a:cs typeface="Arial" pitchFamily="34" charset="0"/>
                  </a:rPr>
                  <a:t>Mem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424" name="Group 143"/>
              <p:cNvGrpSpPr>
                <a:grpSpLocks/>
              </p:cNvGrpSpPr>
              <p:nvPr/>
            </p:nvGrpSpPr>
            <p:grpSpPr bwMode="auto">
              <a:xfrm>
                <a:off x="3051" y="3040"/>
                <a:ext cx="340" cy="289"/>
                <a:chOff x="3051" y="3040"/>
                <a:chExt cx="340" cy="289"/>
              </a:xfrm>
            </p:grpSpPr>
            <p:sp>
              <p:nvSpPr>
                <p:cNvPr id="425" name="Freeform 144"/>
                <p:cNvSpPr>
                  <a:spLocks/>
                </p:cNvSpPr>
                <p:nvPr/>
              </p:nvSpPr>
              <p:spPr bwMode="auto">
                <a:xfrm>
                  <a:off x="3051" y="3040"/>
                  <a:ext cx="170" cy="289"/>
                </a:xfrm>
                <a:custGeom>
                  <a:avLst/>
                  <a:gdLst>
                    <a:gd name="T0" fmla="*/ 169 w 170"/>
                    <a:gd name="T1" fmla="*/ 0 h 289"/>
                    <a:gd name="T2" fmla="*/ 0 w 170"/>
                    <a:gd name="T3" fmla="*/ 0 h 289"/>
                    <a:gd name="T4" fmla="*/ 0 w 170"/>
                    <a:gd name="T5" fmla="*/ 288 h 289"/>
                    <a:gd name="T6" fmla="*/ 169 w 170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0"/>
                    <a:gd name="T13" fmla="*/ 0 h 289"/>
                    <a:gd name="T14" fmla="*/ 170 w 170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0" h="289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9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6" name="Freeform 145"/>
                <p:cNvSpPr>
                  <a:spLocks/>
                </p:cNvSpPr>
                <p:nvPr/>
              </p:nvSpPr>
              <p:spPr bwMode="auto">
                <a:xfrm>
                  <a:off x="3220" y="3040"/>
                  <a:ext cx="171" cy="289"/>
                </a:xfrm>
                <a:custGeom>
                  <a:avLst/>
                  <a:gdLst>
                    <a:gd name="T0" fmla="*/ 0 w 171"/>
                    <a:gd name="T1" fmla="*/ 0 h 289"/>
                    <a:gd name="T2" fmla="*/ 170 w 171"/>
                    <a:gd name="T3" fmla="*/ 0 h 289"/>
                    <a:gd name="T4" fmla="*/ 170 w 171"/>
                    <a:gd name="T5" fmla="*/ 288 h 289"/>
                    <a:gd name="T6" fmla="*/ 0 w 171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1"/>
                    <a:gd name="T13" fmla="*/ 0 h 289"/>
                    <a:gd name="T14" fmla="*/ 171 w 171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1" h="289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403" name="Rectangle 146"/>
            <p:cNvSpPr>
              <a:spLocks noChangeArrowheads="1"/>
            </p:cNvSpPr>
            <p:nvPr/>
          </p:nvSpPr>
          <p:spPr bwMode="auto">
            <a:xfrm>
              <a:off x="3480" y="3051"/>
              <a:ext cx="35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04" name="Group 147"/>
            <p:cNvGrpSpPr>
              <a:grpSpLocks/>
            </p:cNvGrpSpPr>
            <p:nvPr/>
          </p:nvGrpSpPr>
          <p:grpSpPr bwMode="auto">
            <a:xfrm>
              <a:off x="3511" y="3040"/>
              <a:ext cx="296" cy="289"/>
              <a:chOff x="3511" y="3040"/>
              <a:chExt cx="296" cy="289"/>
            </a:xfrm>
          </p:grpSpPr>
          <p:sp>
            <p:nvSpPr>
              <p:cNvPr id="421" name="Freeform 148"/>
              <p:cNvSpPr>
                <a:spLocks/>
              </p:cNvSpPr>
              <p:nvPr/>
            </p:nvSpPr>
            <p:spPr bwMode="auto">
              <a:xfrm>
                <a:off x="3511" y="3040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" name="Freeform 149"/>
              <p:cNvSpPr>
                <a:spLocks/>
              </p:cNvSpPr>
              <p:nvPr/>
            </p:nvSpPr>
            <p:spPr bwMode="auto">
              <a:xfrm>
                <a:off x="3659" y="3040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05" name="Line 150"/>
            <p:cNvSpPr>
              <a:spLocks noChangeShapeType="1"/>
            </p:cNvSpPr>
            <p:nvPr/>
          </p:nvSpPr>
          <p:spPr bwMode="auto">
            <a:xfrm>
              <a:off x="3388" y="3184"/>
              <a:ext cx="1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151"/>
            <p:cNvSpPr>
              <a:spLocks/>
            </p:cNvSpPr>
            <p:nvPr/>
          </p:nvSpPr>
          <p:spPr bwMode="auto">
            <a:xfrm>
              <a:off x="3458" y="3088"/>
              <a:ext cx="48" cy="97"/>
            </a:xfrm>
            <a:custGeom>
              <a:avLst/>
              <a:gdLst>
                <a:gd name="T0" fmla="*/ 0 w 48"/>
                <a:gd name="T1" fmla="*/ 96 h 97"/>
                <a:gd name="T2" fmla="*/ 0 w 48"/>
                <a:gd name="T3" fmla="*/ 0 h 97"/>
                <a:gd name="T4" fmla="*/ 47 w 48"/>
                <a:gd name="T5" fmla="*/ 0 h 97"/>
                <a:gd name="T6" fmla="*/ 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7" name="Line 152"/>
            <p:cNvSpPr>
              <a:spLocks noChangeShapeType="1"/>
            </p:cNvSpPr>
            <p:nvPr/>
          </p:nvSpPr>
          <p:spPr bwMode="auto">
            <a:xfrm>
              <a:off x="3804" y="3088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Rectangle 153"/>
            <p:cNvSpPr>
              <a:spLocks noChangeArrowheads="1"/>
            </p:cNvSpPr>
            <p:nvPr/>
          </p:nvSpPr>
          <p:spPr bwMode="auto">
            <a:xfrm>
              <a:off x="4293" y="3046"/>
              <a:ext cx="438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09" name="Group 154"/>
            <p:cNvGrpSpPr>
              <a:grpSpLocks/>
            </p:cNvGrpSpPr>
            <p:nvPr/>
          </p:nvGrpSpPr>
          <p:grpSpPr bwMode="auto">
            <a:xfrm>
              <a:off x="4360" y="3040"/>
              <a:ext cx="325" cy="289"/>
              <a:chOff x="4360" y="3040"/>
              <a:chExt cx="325" cy="289"/>
            </a:xfrm>
          </p:grpSpPr>
          <p:sp>
            <p:nvSpPr>
              <p:cNvPr id="419" name="Freeform 155"/>
              <p:cNvSpPr>
                <a:spLocks/>
              </p:cNvSpPr>
              <p:nvPr/>
            </p:nvSpPr>
            <p:spPr bwMode="auto">
              <a:xfrm>
                <a:off x="4360" y="3040"/>
                <a:ext cx="162" cy="289"/>
              </a:xfrm>
              <a:custGeom>
                <a:avLst/>
                <a:gdLst>
                  <a:gd name="T0" fmla="*/ 161 w 162"/>
                  <a:gd name="T1" fmla="*/ 0 h 289"/>
                  <a:gd name="T2" fmla="*/ 0 w 162"/>
                  <a:gd name="T3" fmla="*/ 0 h 289"/>
                  <a:gd name="T4" fmla="*/ 0 w 162"/>
                  <a:gd name="T5" fmla="*/ 288 h 289"/>
                  <a:gd name="T6" fmla="*/ 161 w 16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89"/>
                  <a:gd name="T14" fmla="*/ 162 w 16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89">
                    <a:moveTo>
                      <a:pt x="16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0" name="Freeform 156"/>
              <p:cNvSpPr>
                <a:spLocks/>
              </p:cNvSpPr>
              <p:nvPr/>
            </p:nvSpPr>
            <p:spPr bwMode="auto">
              <a:xfrm>
                <a:off x="4521" y="3040"/>
                <a:ext cx="164" cy="289"/>
              </a:xfrm>
              <a:custGeom>
                <a:avLst/>
                <a:gdLst>
                  <a:gd name="T0" fmla="*/ 0 w 164"/>
                  <a:gd name="T1" fmla="*/ 0 h 289"/>
                  <a:gd name="T2" fmla="*/ 163 w 164"/>
                  <a:gd name="T3" fmla="*/ 0 h 289"/>
                  <a:gd name="T4" fmla="*/ 163 w 164"/>
                  <a:gd name="T5" fmla="*/ 288 h 289"/>
                  <a:gd name="T6" fmla="*/ 0 w 164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4"/>
                  <a:gd name="T13" fmla="*/ 0 h 289"/>
                  <a:gd name="T14" fmla="*/ 164 w 164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4" h="289">
                    <a:moveTo>
                      <a:pt x="0" y="0"/>
                    </a:moveTo>
                    <a:lnTo>
                      <a:pt x="163" y="0"/>
                    </a:lnTo>
                    <a:lnTo>
                      <a:pt x="163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0" name="Rectangle 157"/>
            <p:cNvSpPr>
              <a:spLocks noChangeArrowheads="1"/>
            </p:cNvSpPr>
            <p:nvPr/>
          </p:nvSpPr>
          <p:spPr bwMode="auto">
            <a:xfrm>
              <a:off x="4789" y="3046"/>
              <a:ext cx="35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1" name="Group 158"/>
            <p:cNvGrpSpPr>
              <a:grpSpLocks/>
            </p:cNvGrpSpPr>
            <p:nvPr/>
          </p:nvGrpSpPr>
          <p:grpSpPr bwMode="auto">
            <a:xfrm>
              <a:off x="4828" y="3040"/>
              <a:ext cx="284" cy="289"/>
              <a:chOff x="4828" y="3040"/>
              <a:chExt cx="284" cy="289"/>
            </a:xfrm>
          </p:grpSpPr>
          <p:sp>
            <p:nvSpPr>
              <p:cNvPr id="417" name="Freeform 159"/>
              <p:cNvSpPr>
                <a:spLocks/>
              </p:cNvSpPr>
              <p:nvPr/>
            </p:nvSpPr>
            <p:spPr bwMode="auto">
              <a:xfrm>
                <a:off x="4828" y="3040"/>
                <a:ext cx="142" cy="289"/>
              </a:xfrm>
              <a:custGeom>
                <a:avLst/>
                <a:gdLst>
                  <a:gd name="T0" fmla="*/ 141 w 142"/>
                  <a:gd name="T1" fmla="*/ 0 h 289"/>
                  <a:gd name="T2" fmla="*/ 0 w 142"/>
                  <a:gd name="T3" fmla="*/ 0 h 289"/>
                  <a:gd name="T4" fmla="*/ 0 w 142"/>
                  <a:gd name="T5" fmla="*/ 288 h 289"/>
                  <a:gd name="T6" fmla="*/ 141 w 14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289"/>
                  <a:gd name="T14" fmla="*/ 142 w 14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289">
                    <a:moveTo>
                      <a:pt x="14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8" name="Freeform 160"/>
              <p:cNvSpPr>
                <a:spLocks/>
              </p:cNvSpPr>
              <p:nvPr/>
            </p:nvSpPr>
            <p:spPr bwMode="auto">
              <a:xfrm>
                <a:off x="4969" y="3040"/>
                <a:ext cx="143" cy="289"/>
              </a:xfrm>
              <a:custGeom>
                <a:avLst/>
                <a:gdLst>
                  <a:gd name="T0" fmla="*/ 0 w 143"/>
                  <a:gd name="T1" fmla="*/ 0 h 289"/>
                  <a:gd name="T2" fmla="*/ 142 w 143"/>
                  <a:gd name="T3" fmla="*/ 0 h 289"/>
                  <a:gd name="T4" fmla="*/ 142 w 143"/>
                  <a:gd name="T5" fmla="*/ 288 h 289"/>
                  <a:gd name="T6" fmla="*/ 0 w 143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289"/>
                  <a:gd name="T14" fmla="*/ 143 w 143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289">
                    <a:moveTo>
                      <a:pt x="0" y="0"/>
                    </a:moveTo>
                    <a:lnTo>
                      <a:pt x="142" y="0"/>
                    </a:lnTo>
                    <a:lnTo>
                      <a:pt x="14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2" name="Line 161"/>
            <p:cNvSpPr>
              <a:spLocks noChangeShapeType="1"/>
            </p:cNvSpPr>
            <p:nvPr/>
          </p:nvSpPr>
          <p:spPr bwMode="auto">
            <a:xfrm>
              <a:off x="4673" y="3184"/>
              <a:ext cx="15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Line 162"/>
            <p:cNvSpPr>
              <a:spLocks noChangeShapeType="1"/>
            </p:cNvSpPr>
            <p:nvPr/>
          </p:nvSpPr>
          <p:spPr bwMode="auto">
            <a:xfrm>
              <a:off x="4189" y="3184"/>
              <a:ext cx="17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163"/>
            <p:cNvSpPr>
              <a:spLocks/>
            </p:cNvSpPr>
            <p:nvPr/>
          </p:nvSpPr>
          <p:spPr bwMode="auto">
            <a:xfrm>
              <a:off x="4318" y="3184"/>
              <a:ext cx="431" cy="193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192 h 193"/>
                <a:gd name="T4" fmla="*/ 391 w 431"/>
                <a:gd name="T5" fmla="*/ 192 h 193"/>
                <a:gd name="T6" fmla="*/ 391 w 431"/>
                <a:gd name="T7" fmla="*/ 64 h 193"/>
                <a:gd name="T8" fmla="*/ 430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" name="Line 164"/>
            <p:cNvSpPr>
              <a:spLocks noChangeShapeType="1"/>
            </p:cNvSpPr>
            <p:nvPr/>
          </p:nvSpPr>
          <p:spPr bwMode="auto">
            <a:xfrm>
              <a:off x="3804" y="3280"/>
              <a:ext cx="1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165"/>
            <p:cNvSpPr>
              <a:spLocks/>
            </p:cNvSpPr>
            <p:nvPr/>
          </p:nvSpPr>
          <p:spPr bwMode="auto">
            <a:xfrm>
              <a:off x="3905" y="3179"/>
              <a:ext cx="337" cy="278"/>
            </a:xfrm>
            <a:custGeom>
              <a:avLst/>
              <a:gdLst>
                <a:gd name="T0" fmla="*/ 0 w 337"/>
                <a:gd name="T1" fmla="*/ 101 h 278"/>
                <a:gd name="T2" fmla="*/ 0 w 337"/>
                <a:gd name="T3" fmla="*/ 277 h 278"/>
                <a:gd name="T4" fmla="*/ 294 w 337"/>
                <a:gd name="T5" fmla="*/ 277 h 278"/>
                <a:gd name="T6" fmla="*/ 294 w 337"/>
                <a:gd name="T7" fmla="*/ 90 h 278"/>
                <a:gd name="T8" fmla="*/ 336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9" name="Rectangle 171"/>
          <p:cNvSpPr>
            <a:spLocks noChangeArrowheads="1"/>
          </p:cNvSpPr>
          <p:nvPr/>
        </p:nvSpPr>
        <p:spPr bwMode="auto">
          <a:xfrm>
            <a:off x="1224781" y="4493278"/>
            <a:ext cx="825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Instr 4</a:t>
            </a:r>
          </a:p>
        </p:txBody>
      </p:sp>
      <p:sp>
        <p:nvSpPr>
          <p:cNvPr id="430" name="Rectangle 14"/>
          <p:cNvSpPr>
            <a:spLocks noChangeArrowheads="1"/>
          </p:cNvSpPr>
          <p:nvPr/>
        </p:nvSpPr>
        <p:spPr bwMode="auto">
          <a:xfrm>
            <a:off x="492943" y="1859615"/>
            <a:ext cx="439738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r.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1" i="1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1" name="Line 15"/>
          <p:cNvSpPr>
            <a:spLocks noChangeShapeType="1"/>
          </p:cNvSpPr>
          <p:nvPr/>
        </p:nvSpPr>
        <p:spPr bwMode="auto">
          <a:xfrm>
            <a:off x="1066031" y="2121553"/>
            <a:ext cx="0" cy="2794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Cloud 170"/>
          <p:cNvSpPr/>
          <p:nvPr/>
        </p:nvSpPr>
        <p:spPr bwMode="auto">
          <a:xfrm>
            <a:off x="4448993" y="3870980"/>
            <a:ext cx="623070" cy="1216958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2" name="Rectangle 90"/>
          <p:cNvSpPr>
            <a:spLocks noChangeArrowheads="1"/>
          </p:cNvSpPr>
          <p:nvPr/>
        </p:nvSpPr>
        <p:spPr bwMode="auto">
          <a:xfrm rot="5400000">
            <a:off x="4367237" y="4344847"/>
            <a:ext cx="8080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Bubble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18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Hazards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8" name="Group 151"/>
          <p:cNvGrpSpPr>
            <a:grpSpLocks/>
          </p:cNvGrpSpPr>
          <p:nvPr/>
        </p:nvGrpSpPr>
        <p:grpSpPr bwMode="auto">
          <a:xfrm>
            <a:off x="370681" y="2005012"/>
            <a:ext cx="8320087" cy="3000375"/>
            <a:chOff x="214313" y="685800"/>
            <a:chExt cx="8320087" cy="3000375"/>
          </a:xfrm>
        </p:grpSpPr>
        <p:sp>
          <p:nvSpPr>
            <p:cNvPr id="129" name="Oval 146"/>
            <p:cNvSpPr>
              <a:spLocks noChangeArrowheads="1"/>
            </p:cNvSpPr>
            <p:nvPr/>
          </p:nvSpPr>
          <p:spPr bwMode="auto">
            <a:xfrm>
              <a:off x="6026150" y="2216150"/>
              <a:ext cx="825500" cy="1054100"/>
            </a:xfrm>
            <a:prstGeom prst="ellipse">
              <a:avLst/>
            </a:prstGeom>
            <a:noFill/>
            <a:ln w="28575">
              <a:solidFill>
                <a:srgbClr val="FFFF66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Rectangle 4"/>
            <p:cNvSpPr>
              <a:spLocks noChangeArrowheads="1"/>
            </p:cNvSpPr>
            <p:nvPr/>
          </p:nvSpPr>
          <p:spPr bwMode="auto">
            <a:xfrm>
              <a:off x="214313" y="1066800"/>
              <a:ext cx="688975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Clock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1" name="Group 5"/>
            <p:cNvGrpSpPr>
              <a:grpSpLocks/>
            </p:cNvGrpSpPr>
            <p:nvPr/>
          </p:nvGrpSpPr>
          <p:grpSpPr bwMode="auto">
            <a:xfrm>
              <a:off x="609600" y="1066800"/>
              <a:ext cx="7924800" cy="228600"/>
              <a:chOff x="384" y="672"/>
              <a:chExt cx="4992" cy="144"/>
            </a:xfrm>
          </p:grpSpPr>
          <p:grpSp>
            <p:nvGrpSpPr>
              <p:cNvPr id="433" name="Group 6"/>
              <p:cNvGrpSpPr>
                <a:grpSpLocks/>
              </p:cNvGrpSpPr>
              <p:nvPr/>
            </p:nvGrpSpPr>
            <p:grpSpPr bwMode="auto">
              <a:xfrm>
                <a:off x="624" y="672"/>
                <a:ext cx="528" cy="144"/>
                <a:chOff x="624" y="672"/>
                <a:chExt cx="528" cy="144"/>
              </a:xfrm>
            </p:grpSpPr>
            <p:sp>
              <p:nvSpPr>
                <p:cNvPr id="476" name="Line 7"/>
                <p:cNvSpPr>
                  <a:spLocks noChangeShapeType="1"/>
                </p:cNvSpPr>
                <p:nvPr/>
              </p:nvSpPr>
              <p:spPr bwMode="auto">
                <a:xfrm>
                  <a:off x="624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7" name="Line 8"/>
                <p:cNvSpPr>
                  <a:spLocks noChangeShapeType="1"/>
                </p:cNvSpPr>
                <p:nvPr/>
              </p:nvSpPr>
              <p:spPr bwMode="auto">
                <a:xfrm>
                  <a:off x="624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8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912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9" name="Line 10"/>
                <p:cNvSpPr>
                  <a:spLocks noChangeShapeType="1"/>
                </p:cNvSpPr>
                <p:nvPr/>
              </p:nvSpPr>
              <p:spPr bwMode="auto">
                <a:xfrm>
                  <a:off x="912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34" name="Group 11"/>
              <p:cNvGrpSpPr>
                <a:grpSpLocks/>
              </p:cNvGrpSpPr>
              <p:nvPr/>
            </p:nvGrpSpPr>
            <p:grpSpPr bwMode="auto">
              <a:xfrm>
                <a:off x="1152" y="672"/>
                <a:ext cx="528" cy="144"/>
                <a:chOff x="1152" y="672"/>
                <a:chExt cx="528" cy="144"/>
              </a:xfrm>
            </p:grpSpPr>
            <p:sp>
              <p:nvSpPr>
                <p:cNvPr id="472" name="Line 12"/>
                <p:cNvSpPr>
                  <a:spLocks noChangeShapeType="1"/>
                </p:cNvSpPr>
                <p:nvPr/>
              </p:nvSpPr>
              <p:spPr bwMode="auto">
                <a:xfrm>
                  <a:off x="1152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3" name="Line 13"/>
                <p:cNvSpPr>
                  <a:spLocks noChangeShapeType="1"/>
                </p:cNvSpPr>
                <p:nvPr/>
              </p:nvSpPr>
              <p:spPr bwMode="auto">
                <a:xfrm>
                  <a:off x="1152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4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1440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5" name="Line 15"/>
                <p:cNvSpPr>
                  <a:spLocks noChangeShapeType="1"/>
                </p:cNvSpPr>
                <p:nvPr/>
              </p:nvSpPr>
              <p:spPr bwMode="auto">
                <a:xfrm>
                  <a:off x="1440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35" name="Group 16"/>
              <p:cNvGrpSpPr>
                <a:grpSpLocks/>
              </p:cNvGrpSpPr>
              <p:nvPr/>
            </p:nvGrpSpPr>
            <p:grpSpPr bwMode="auto">
              <a:xfrm>
                <a:off x="1680" y="672"/>
                <a:ext cx="528" cy="144"/>
                <a:chOff x="1680" y="672"/>
                <a:chExt cx="528" cy="144"/>
              </a:xfrm>
            </p:grpSpPr>
            <p:sp>
              <p:nvSpPr>
                <p:cNvPr id="468" name="Line 17"/>
                <p:cNvSpPr>
                  <a:spLocks noChangeShapeType="1"/>
                </p:cNvSpPr>
                <p:nvPr/>
              </p:nvSpPr>
              <p:spPr bwMode="auto">
                <a:xfrm>
                  <a:off x="1680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9" name="Line 18"/>
                <p:cNvSpPr>
                  <a:spLocks noChangeShapeType="1"/>
                </p:cNvSpPr>
                <p:nvPr/>
              </p:nvSpPr>
              <p:spPr bwMode="auto">
                <a:xfrm>
                  <a:off x="1680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0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1968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1" name="Line 20"/>
                <p:cNvSpPr>
                  <a:spLocks noChangeShapeType="1"/>
                </p:cNvSpPr>
                <p:nvPr/>
              </p:nvSpPr>
              <p:spPr bwMode="auto">
                <a:xfrm>
                  <a:off x="1968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36" name="Group 21"/>
              <p:cNvGrpSpPr>
                <a:grpSpLocks/>
              </p:cNvGrpSpPr>
              <p:nvPr/>
            </p:nvGrpSpPr>
            <p:grpSpPr bwMode="auto">
              <a:xfrm>
                <a:off x="2208" y="672"/>
                <a:ext cx="528" cy="144"/>
                <a:chOff x="2208" y="672"/>
                <a:chExt cx="528" cy="144"/>
              </a:xfrm>
            </p:grpSpPr>
            <p:sp>
              <p:nvSpPr>
                <p:cNvPr id="464" name="Line 22"/>
                <p:cNvSpPr>
                  <a:spLocks noChangeShapeType="1"/>
                </p:cNvSpPr>
                <p:nvPr/>
              </p:nvSpPr>
              <p:spPr bwMode="auto">
                <a:xfrm>
                  <a:off x="2208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5" name="Line 23"/>
                <p:cNvSpPr>
                  <a:spLocks noChangeShapeType="1"/>
                </p:cNvSpPr>
                <p:nvPr/>
              </p:nvSpPr>
              <p:spPr bwMode="auto">
                <a:xfrm>
                  <a:off x="2208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6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496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7" name="Line 25"/>
                <p:cNvSpPr>
                  <a:spLocks noChangeShapeType="1"/>
                </p:cNvSpPr>
                <p:nvPr/>
              </p:nvSpPr>
              <p:spPr bwMode="auto">
                <a:xfrm>
                  <a:off x="2496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37" name="Group 26"/>
              <p:cNvGrpSpPr>
                <a:grpSpLocks/>
              </p:cNvGrpSpPr>
              <p:nvPr/>
            </p:nvGrpSpPr>
            <p:grpSpPr bwMode="auto">
              <a:xfrm>
                <a:off x="2736" y="672"/>
                <a:ext cx="528" cy="144"/>
                <a:chOff x="2736" y="672"/>
                <a:chExt cx="528" cy="144"/>
              </a:xfrm>
            </p:grpSpPr>
            <p:sp>
              <p:nvSpPr>
                <p:cNvPr id="460" name="Line 27"/>
                <p:cNvSpPr>
                  <a:spLocks noChangeShapeType="1"/>
                </p:cNvSpPr>
                <p:nvPr/>
              </p:nvSpPr>
              <p:spPr bwMode="auto">
                <a:xfrm>
                  <a:off x="2736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" name="Line 28"/>
                <p:cNvSpPr>
                  <a:spLocks noChangeShapeType="1"/>
                </p:cNvSpPr>
                <p:nvPr/>
              </p:nvSpPr>
              <p:spPr bwMode="auto">
                <a:xfrm>
                  <a:off x="2736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2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3024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3" name="Line 30"/>
                <p:cNvSpPr>
                  <a:spLocks noChangeShapeType="1"/>
                </p:cNvSpPr>
                <p:nvPr/>
              </p:nvSpPr>
              <p:spPr bwMode="auto">
                <a:xfrm>
                  <a:off x="3024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38" name="Group 31"/>
              <p:cNvGrpSpPr>
                <a:grpSpLocks/>
              </p:cNvGrpSpPr>
              <p:nvPr/>
            </p:nvGrpSpPr>
            <p:grpSpPr bwMode="auto">
              <a:xfrm>
                <a:off x="3264" y="672"/>
                <a:ext cx="528" cy="144"/>
                <a:chOff x="3264" y="672"/>
                <a:chExt cx="528" cy="144"/>
              </a:xfrm>
            </p:grpSpPr>
            <p:sp>
              <p:nvSpPr>
                <p:cNvPr id="456" name="Line 32"/>
                <p:cNvSpPr>
                  <a:spLocks noChangeShapeType="1"/>
                </p:cNvSpPr>
                <p:nvPr/>
              </p:nvSpPr>
              <p:spPr bwMode="auto">
                <a:xfrm>
                  <a:off x="3264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7" name="Line 33"/>
                <p:cNvSpPr>
                  <a:spLocks noChangeShapeType="1"/>
                </p:cNvSpPr>
                <p:nvPr/>
              </p:nvSpPr>
              <p:spPr bwMode="auto">
                <a:xfrm>
                  <a:off x="3264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8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3552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9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39" name="Group 36"/>
              <p:cNvGrpSpPr>
                <a:grpSpLocks/>
              </p:cNvGrpSpPr>
              <p:nvPr/>
            </p:nvGrpSpPr>
            <p:grpSpPr bwMode="auto">
              <a:xfrm>
                <a:off x="3792" y="672"/>
                <a:ext cx="528" cy="144"/>
                <a:chOff x="3792" y="672"/>
                <a:chExt cx="528" cy="144"/>
              </a:xfrm>
            </p:grpSpPr>
            <p:sp>
              <p:nvSpPr>
                <p:cNvPr id="452" name="Line 37"/>
                <p:cNvSpPr>
                  <a:spLocks noChangeShapeType="1"/>
                </p:cNvSpPr>
                <p:nvPr/>
              </p:nvSpPr>
              <p:spPr bwMode="auto">
                <a:xfrm>
                  <a:off x="3792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3" name="Line 38"/>
                <p:cNvSpPr>
                  <a:spLocks noChangeShapeType="1"/>
                </p:cNvSpPr>
                <p:nvPr/>
              </p:nvSpPr>
              <p:spPr bwMode="auto">
                <a:xfrm>
                  <a:off x="3792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4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4080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5" name="Line 40"/>
                <p:cNvSpPr>
                  <a:spLocks noChangeShapeType="1"/>
                </p:cNvSpPr>
                <p:nvPr/>
              </p:nvSpPr>
              <p:spPr bwMode="auto">
                <a:xfrm>
                  <a:off x="4080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40" name="Group 41"/>
              <p:cNvGrpSpPr>
                <a:grpSpLocks/>
              </p:cNvGrpSpPr>
              <p:nvPr/>
            </p:nvGrpSpPr>
            <p:grpSpPr bwMode="auto">
              <a:xfrm>
                <a:off x="4320" y="672"/>
                <a:ext cx="528" cy="144"/>
                <a:chOff x="4320" y="672"/>
                <a:chExt cx="528" cy="144"/>
              </a:xfrm>
            </p:grpSpPr>
            <p:sp>
              <p:nvSpPr>
                <p:cNvPr id="448" name="Line 42"/>
                <p:cNvSpPr>
                  <a:spLocks noChangeShapeType="1"/>
                </p:cNvSpPr>
                <p:nvPr/>
              </p:nvSpPr>
              <p:spPr bwMode="auto">
                <a:xfrm>
                  <a:off x="4320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9" name="Line 43"/>
                <p:cNvSpPr>
                  <a:spLocks noChangeShapeType="1"/>
                </p:cNvSpPr>
                <p:nvPr/>
              </p:nvSpPr>
              <p:spPr bwMode="auto">
                <a:xfrm>
                  <a:off x="4320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0" name="Line 44"/>
                <p:cNvSpPr>
                  <a:spLocks noChangeShapeType="1"/>
                </p:cNvSpPr>
                <p:nvPr/>
              </p:nvSpPr>
              <p:spPr bwMode="auto">
                <a:xfrm flipV="1">
                  <a:off x="4608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1" name="Line 45"/>
                <p:cNvSpPr>
                  <a:spLocks noChangeShapeType="1"/>
                </p:cNvSpPr>
                <p:nvPr/>
              </p:nvSpPr>
              <p:spPr bwMode="auto">
                <a:xfrm>
                  <a:off x="4608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41" name="Line 46"/>
              <p:cNvSpPr>
                <a:spLocks noChangeShapeType="1"/>
              </p:cNvSpPr>
              <p:nvPr/>
            </p:nvSpPr>
            <p:spPr bwMode="auto">
              <a:xfrm>
                <a:off x="384" y="672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42" name="Group 47"/>
              <p:cNvGrpSpPr>
                <a:grpSpLocks/>
              </p:cNvGrpSpPr>
              <p:nvPr/>
            </p:nvGrpSpPr>
            <p:grpSpPr bwMode="auto">
              <a:xfrm>
                <a:off x="4848" y="672"/>
                <a:ext cx="528" cy="144"/>
                <a:chOff x="4848" y="672"/>
                <a:chExt cx="528" cy="144"/>
              </a:xfrm>
            </p:grpSpPr>
            <p:sp>
              <p:nvSpPr>
                <p:cNvPr id="444" name="Line 48"/>
                <p:cNvSpPr>
                  <a:spLocks noChangeShapeType="1"/>
                </p:cNvSpPr>
                <p:nvPr/>
              </p:nvSpPr>
              <p:spPr bwMode="auto">
                <a:xfrm>
                  <a:off x="4848" y="816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5" name="Line 49"/>
                <p:cNvSpPr>
                  <a:spLocks noChangeShapeType="1"/>
                </p:cNvSpPr>
                <p:nvPr/>
              </p:nvSpPr>
              <p:spPr bwMode="auto">
                <a:xfrm>
                  <a:off x="4848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6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5136" y="672"/>
                  <a:ext cx="0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7" name="Line 51"/>
                <p:cNvSpPr>
                  <a:spLocks noChangeShapeType="1"/>
                </p:cNvSpPr>
                <p:nvPr/>
              </p:nvSpPr>
              <p:spPr bwMode="auto">
                <a:xfrm>
                  <a:off x="5136" y="672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43" name="Line 52"/>
              <p:cNvSpPr>
                <a:spLocks noChangeShapeType="1"/>
              </p:cNvSpPr>
              <p:nvPr/>
            </p:nvSpPr>
            <p:spPr bwMode="auto">
              <a:xfrm>
                <a:off x="5376" y="672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2" name="Line 53"/>
            <p:cNvSpPr>
              <a:spLocks noChangeShapeType="1"/>
            </p:cNvSpPr>
            <p:nvPr/>
          </p:nvSpPr>
          <p:spPr bwMode="auto">
            <a:xfrm flipV="1">
              <a:off x="9906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54"/>
            <p:cNvSpPr>
              <a:spLocks noChangeShapeType="1"/>
            </p:cNvSpPr>
            <p:nvPr/>
          </p:nvSpPr>
          <p:spPr bwMode="auto">
            <a:xfrm flipV="1">
              <a:off x="18288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55"/>
            <p:cNvSpPr>
              <a:spLocks noChangeArrowheads="1"/>
            </p:cNvSpPr>
            <p:nvPr/>
          </p:nvSpPr>
          <p:spPr bwMode="auto">
            <a:xfrm>
              <a:off x="1052513" y="685800"/>
              <a:ext cx="81915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Cycle 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Rectangle 56"/>
            <p:cNvSpPr>
              <a:spLocks noChangeArrowheads="1"/>
            </p:cNvSpPr>
            <p:nvPr/>
          </p:nvSpPr>
          <p:spPr bwMode="auto">
            <a:xfrm>
              <a:off x="1814513" y="685800"/>
              <a:ext cx="81915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Cycle 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Line 57"/>
            <p:cNvSpPr>
              <a:spLocks noChangeShapeType="1"/>
            </p:cNvSpPr>
            <p:nvPr/>
          </p:nvSpPr>
          <p:spPr bwMode="auto">
            <a:xfrm flipV="1">
              <a:off x="26670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58"/>
            <p:cNvSpPr>
              <a:spLocks noChangeShapeType="1"/>
            </p:cNvSpPr>
            <p:nvPr/>
          </p:nvSpPr>
          <p:spPr bwMode="auto">
            <a:xfrm flipV="1">
              <a:off x="35052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59"/>
            <p:cNvSpPr>
              <a:spLocks noChangeShapeType="1"/>
            </p:cNvSpPr>
            <p:nvPr/>
          </p:nvSpPr>
          <p:spPr bwMode="auto">
            <a:xfrm flipV="1">
              <a:off x="43434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Line 60"/>
            <p:cNvSpPr>
              <a:spLocks noChangeShapeType="1"/>
            </p:cNvSpPr>
            <p:nvPr/>
          </p:nvSpPr>
          <p:spPr bwMode="auto">
            <a:xfrm flipV="1">
              <a:off x="51816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61"/>
            <p:cNvSpPr>
              <a:spLocks noChangeShapeType="1"/>
            </p:cNvSpPr>
            <p:nvPr/>
          </p:nvSpPr>
          <p:spPr bwMode="auto">
            <a:xfrm flipV="1">
              <a:off x="60198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62"/>
            <p:cNvSpPr>
              <a:spLocks noChangeShapeType="1"/>
            </p:cNvSpPr>
            <p:nvPr/>
          </p:nvSpPr>
          <p:spPr bwMode="auto">
            <a:xfrm flipV="1">
              <a:off x="68580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Line 63"/>
            <p:cNvSpPr>
              <a:spLocks noChangeShapeType="1"/>
            </p:cNvSpPr>
            <p:nvPr/>
          </p:nvSpPr>
          <p:spPr bwMode="auto">
            <a:xfrm flipV="1">
              <a:off x="76962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Line 64"/>
            <p:cNvSpPr>
              <a:spLocks noChangeShapeType="1"/>
            </p:cNvSpPr>
            <p:nvPr/>
          </p:nvSpPr>
          <p:spPr bwMode="auto">
            <a:xfrm flipV="1">
              <a:off x="8534400" y="685800"/>
              <a:ext cx="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65"/>
            <p:cNvSpPr>
              <a:spLocks noChangeArrowheads="1"/>
            </p:cNvSpPr>
            <p:nvPr/>
          </p:nvSpPr>
          <p:spPr bwMode="auto">
            <a:xfrm>
              <a:off x="2728913" y="685800"/>
              <a:ext cx="81915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Cycle 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Rectangle 66"/>
            <p:cNvSpPr>
              <a:spLocks noChangeArrowheads="1"/>
            </p:cNvSpPr>
            <p:nvPr/>
          </p:nvSpPr>
          <p:spPr bwMode="auto">
            <a:xfrm>
              <a:off x="3490913" y="685800"/>
              <a:ext cx="81915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Cycle 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Rectangle 67"/>
            <p:cNvSpPr>
              <a:spLocks noChangeArrowheads="1"/>
            </p:cNvSpPr>
            <p:nvPr/>
          </p:nvSpPr>
          <p:spPr bwMode="auto">
            <a:xfrm>
              <a:off x="4329113" y="685800"/>
              <a:ext cx="81915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Cycle 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Rectangle 68"/>
            <p:cNvSpPr>
              <a:spLocks noChangeArrowheads="1"/>
            </p:cNvSpPr>
            <p:nvPr/>
          </p:nvSpPr>
          <p:spPr bwMode="auto">
            <a:xfrm>
              <a:off x="5167313" y="685800"/>
              <a:ext cx="81915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Cycle 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Rectangle 69"/>
            <p:cNvSpPr>
              <a:spLocks noChangeArrowheads="1"/>
            </p:cNvSpPr>
            <p:nvPr/>
          </p:nvSpPr>
          <p:spPr bwMode="auto">
            <a:xfrm>
              <a:off x="6005513" y="685800"/>
              <a:ext cx="81915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Cycle 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Rectangle 70"/>
            <p:cNvSpPr>
              <a:spLocks noChangeArrowheads="1"/>
            </p:cNvSpPr>
            <p:nvPr/>
          </p:nvSpPr>
          <p:spPr bwMode="auto">
            <a:xfrm>
              <a:off x="6843713" y="685800"/>
              <a:ext cx="81915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Cycle 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Rectangle 71"/>
            <p:cNvSpPr>
              <a:spLocks noChangeArrowheads="1"/>
            </p:cNvSpPr>
            <p:nvPr/>
          </p:nvSpPr>
          <p:spPr bwMode="auto">
            <a:xfrm>
              <a:off x="7681913" y="685800"/>
              <a:ext cx="81915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Cycle 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1" name="Group 72"/>
            <p:cNvGrpSpPr>
              <a:grpSpLocks/>
            </p:cNvGrpSpPr>
            <p:nvPr/>
          </p:nvGrpSpPr>
          <p:grpSpPr bwMode="auto">
            <a:xfrm>
              <a:off x="1003300" y="1524000"/>
              <a:ext cx="812800" cy="333375"/>
              <a:chOff x="632" y="960"/>
              <a:chExt cx="512" cy="210"/>
            </a:xfrm>
          </p:grpSpPr>
          <p:sp>
            <p:nvSpPr>
              <p:cNvPr id="398" name="Rectangle 73"/>
              <p:cNvSpPr>
                <a:spLocks noChangeArrowheads="1"/>
              </p:cNvSpPr>
              <p:nvPr/>
            </p:nvSpPr>
            <p:spPr bwMode="auto">
              <a:xfrm>
                <a:off x="632" y="968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9" name="Rectangle 74"/>
              <p:cNvSpPr>
                <a:spLocks noChangeArrowheads="1"/>
              </p:cNvSpPr>
              <p:nvPr/>
            </p:nvSpPr>
            <p:spPr bwMode="auto">
              <a:xfrm>
                <a:off x="673" y="960"/>
                <a:ext cx="435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Ifetch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2" name="Group 75"/>
            <p:cNvGrpSpPr>
              <a:grpSpLocks/>
            </p:cNvGrpSpPr>
            <p:nvPr/>
          </p:nvGrpSpPr>
          <p:grpSpPr bwMode="auto">
            <a:xfrm>
              <a:off x="1814513" y="1524000"/>
              <a:ext cx="903287" cy="333375"/>
              <a:chOff x="1143" y="960"/>
              <a:chExt cx="569" cy="210"/>
            </a:xfrm>
          </p:grpSpPr>
          <p:sp>
            <p:nvSpPr>
              <p:cNvPr id="396" name="Rectangle 76"/>
              <p:cNvSpPr>
                <a:spLocks noChangeArrowheads="1"/>
              </p:cNvSpPr>
              <p:nvPr/>
            </p:nvSpPr>
            <p:spPr bwMode="auto">
              <a:xfrm>
                <a:off x="1160" y="968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" name="Rectangle 77"/>
              <p:cNvSpPr>
                <a:spLocks noChangeArrowheads="1"/>
              </p:cNvSpPr>
              <p:nvPr/>
            </p:nvSpPr>
            <p:spPr bwMode="auto">
              <a:xfrm>
                <a:off x="1143" y="960"/>
                <a:ext cx="56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Reg/Dec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3" name="Group 78"/>
            <p:cNvGrpSpPr>
              <a:grpSpLocks/>
            </p:cNvGrpSpPr>
            <p:nvPr/>
          </p:nvGrpSpPr>
          <p:grpSpPr bwMode="auto">
            <a:xfrm>
              <a:off x="2679700" y="1524000"/>
              <a:ext cx="812800" cy="333375"/>
              <a:chOff x="1688" y="960"/>
              <a:chExt cx="512" cy="210"/>
            </a:xfrm>
          </p:grpSpPr>
          <p:sp>
            <p:nvSpPr>
              <p:cNvPr id="394" name="Rectangle 79"/>
              <p:cNvSpPr>
                <a:spLocks noChangeArrowheads="1"/>
              </p:cNvSpPr>
              <p:nvPr/>
            </p:nvSpPr>
            <p:spPr bwMode="auto">
              <a:xfrm>
                <a:off x="1688" y="968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5" name="Rectangle 80"/>
              <p:cNvSpPr>
                <a:spLocks noChangeArrowheads="1"/>
              </p:cNvSpPr>
              <p:nvPr/>
            </p:nvSpPr>
            <p:spPr bwMode="auto">
              <a:xfrm>
                <a:off x="1767" y="960"/>
                <a:ext cx="377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Exec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4" name="Group 81"/>
            <p:cNvGrpSpPr>
              <a:grpSpLocks/>
            </p:cNvGrpSpPr>
            <p:nvPr/>
          </p:nvGrpSpPr>
          <p:grpSpPr bwMode="auto">
            <a:xfrm>
              <a:off x="3517900" y="1524000"/>
              <a:ext cx="812800" cy="333375"/>
              <a:chOff x="2216" y="960"/>
              <a:chExt cx="512" cy="210"/>
            </a:xfrm>
          </p:grpSpPr>
          <p:sp>
            <p:nvSpPr>
              <p:cNvPr id="392" name="Rectangle 82"/>
              <p:cNvSpPr>
                <a:spLocks noChangeArrowheads="1"/>
              </p:cNvSpPr>
              <p:nvPr/>
            </p:nvSpPr>
            <p:spPr bwMode="auto">
              <a:xfrm>
                <a:off x="2216" y="968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3" name="Rectangle 83"/>
              <p:cNvSpPr>
                <a:spLocks noChangeArrowheads="1"/>
              </p:cNvSpPr>
              <p:nvPr/>
            </p:nvSpPr>
            <p:spPr bwMode="auto">
              <a:xfrm>
                <a:off x="2295" y="960"/>
                <a:ext cx="29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Wr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55" name="Rectangle 84"/>
            <p:cNvSpPr>
              <a:spLocks noChangeArrowheads="1"/>
            </p:cNvSpPr>
            <p:nvPr/>
          </p:nvSpPr>
          <p:spPr bwMode="auto">
            <a:xfrm>
              <a:off x="290513" y="1524000"/>
              <a:ext cx="76835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R-type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6" name="Group 85"/>
            <p:cNvGrpSpPr>
              <a:grpSpLocks/>
            </p:cNvGrpSpPr>
            <p:nvPr/>
          </p:nvGrpSpPr>
          <p:grpSpPr bwMode="auto">
            <a:xfrm>
              <a:off x="1841500" y="1981200"/>
              <a:ext cx="812800" cy="333375"/>
              <a:chOff x="1160" y="1248"/>
              <a:chExt cx="512" cy="210"/>
            </a:xfrm>
          </p:grpSpPr>
          <p:sp>
            <p:nvSpPr>
              <p:cNvPr id="390" name="Rectangle 86"/>
              <p:cNvSpPr>
                <a:spLocks noChangeArrowheads="1"/>
              </p:cNvSpPr>
              <p:nvPr/>
            </p:nvSpPr>
            <p:spPr bwMode="auto">
              <a:xfrm>
                <a:off x="1160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1" name="Rectangle 87"/>
              <p:cNvSpPr>
                <a:spLocks noChangeArrowheads="1"/>
              </p:cNvSpPr>
              <p:nvPr/>
            </p:nvSpPr>
            <p:spPr bwMode="auto">
              <a:xfrm>
                <a:off x="1201" y="1248"/>
                <a:ext cx="435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Ifetch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7" name="Group 88"/>
            <p:cNvGrpSpPr>
              <a:grpSpLocks/>
            </p:cNvGrpSpPr>
            <p:nvPr/>
          </p:nvGrpSpPr>
          <p:grpSpPr bwMode="auto">
            <a:xfrm>
              <a:off x="2652713" y="1981200"/>
              <a:ext cx="903287" cy="333375"/>
              <a:chOff x="1671" y="1248"/>
              <a:chExt cx="569" cy="210"/>
            </a:xfrm>
          </p:grpSpPr>
          <p:sp>
            <p:nvSpPr>
              <p:cNvPr id="388" name="Rectangle 89"/>
              <p:cNvSpPr>
                <a:spLocks noChangeArrowheads="1"/>
              </p:cNvSpPr>
              <p:nvPr/>
            </p:nvSpPr>
            <p:spPr bwMode="auto">
              <a:xfrm>
                <a:off x="1688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9" name="Rectangle 90"/>
              <p:cNvSpPr>
                <a:spLocks noChangeArrowheads="1"/>
              </p:cNvSpPr>
              <p:nvPr/>
            </p:nvSpPr>
            <p:spPr bwMode="auto">
              <a:xfrm>
                <a:off x="1671" y="1248"/>
                <a:ext cx="56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Reg/Dec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8" name="Group 91"/>
            <p:cNvGrpSpPr>
              <a:grpSpLocks/>
            </p:cNvGrpSpPr>
            <p:nvPr/>
          </p:nvGrpSpPr>
          <p:grpSpPr bwMode="auto">
            <a:xfrm>
              <a:off x="3517900" y="1981200"/>
              <a:ext cx="812800" cy="333375"/>
              <a:chOff x="2216" y="1248"/>
              <a:chExt cx="512" cy="210"/>
            </a:xfrm>
          </p:grpSpPr>
          <p:sp>
            <p:nvSpPr>
              <p:cNvPr id="386" name="Rectangle 92"/>
              <p:cNvSpPr>
                <a:spLocks noChangeArrowheads="1"/>
              </p:cNvSpPr>
              <p:nvPr/>
            </p:nvSpPr>
            <p:spPr bwMode="auto">
              <a:xfrm>
                <a:off x="2216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7" name="Rectangle 93"/>
              <p:cNvSpPr>
                <a:spLocks noChangeArrowheads="1"/>
              </p:cNvSpPr>
              <p:nvPr/>
            </p:nvSpPr>
            <p:spPr bwMode="auto">
              <a:xfrm>
                <a:off x="2295" y="1248"/>
                <a:ext cx="377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Exec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9" name="Group 94"/>
            <p:cNvGrpSpPr>
              <a:grpSpLocks/>
            </p:cNvGrpSpPr>
            <p:nvPr/>
          </p:nvGrpSpPr>
          <p:grpSpPr bwMode="auto">
            <a:xfrm>
              <a:off x="4356100" y="1981200"/>
              <a:ext cx="812800" cy="333375"/>
              <a:chOff x="2744" y="1248"/>
              <a:chExt cx="512" cy="210"/>
            </a:xfrm>
          </p:grpSpPr>
          <p:sp>
            <p:nvSpPr>
              <p:cNvPr id="384" name="Rectangle 95"/>
              <p:cNvSpPr>
                <a:spLocks noChangeArrowheads="1"/>
              </p:cNvSpPr>
              <p:nvPr/>
            </p:nvSpPr>
            <p:spPr bwMode="auto">
              <a:xfrm>
                <a:off x="2744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5" name="Rectangle 96"/>
              <p:cNvSpPr>
                <a:spLocks noChangeArrowheads="1"/>
              </p:cNvSpPr>
              <p:nvPr/>
            </p:nvSpPr>
            <p:spPr bwMode="auto">
              <a:xfrm>
                <a:off x="2823" y="1248"/>
                <a:ext cx="29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Wr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60" name="Rectangle 97"/>
            <p:cNvSpPr>
              <a:spLocks noChangeArrowheads="1"/>
            </p:cNvSpPr>
            <p:nvPr/>
          </p:nvSpPr>
          <p:spPr bwMode="auto">
            <a:xfrm>
              <a:off x="1052513" y="1981200"/>
              <a:ext cx="76835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R-type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61" name="Group 98"/>
            <p:cNvGrpSpPr>
              <a:grpSpLocks/>
            </p:cNvGrpSpPr>
            <p:nvPr/>
          </p:nvGrpSpPr>
          <p:grpSpPr bwMode="auto">
            <a:xfrm>
              <a:off x="2679700" y="2438400"/>
              <a:ext cx="4165600" cy="333375"/>
              <a:chOff x="1688" y="1536"/>
              <a:chExt cx="2624" cy="210"/>
            </a:xfrm>
          </p:grpSpPr>
          <p:grpSp>
            <p:nvGrpSpPr>
              <p:cNvPr id="241" name="Group 99"/>
              <p:cNvGrpSpPr>
                <a:grpSpLocks/>
              </p:cNvGrpSpPr>
              <p:nvPr/>
            </p:nvGrpSpPr>
            <p:grpSpPr bwMode="auto">
              <a:xfrm>
                <a:off x="1688" y="1536"/>
                <a:ext cx="512" cy="210"/>
                <a:chOff x="1688" y="1536"/>
                <a:chExt cx="512" cy="210"/>
              </a:xfrm>
            </p:grpSpPr>
            <p:sp>
              <p:nvSpPr>
                <p:cNvPr id="254" name="Rectangle 100"/>
                <p:cNvSpPr>
                  <a:spLocks noChangeArrowheads="1"/>
                </p:cNvSpPr>
                <p:nvPr/>
              </p:nvSpPr>
              <p:spPr bwMode="auto">
                <a:xfrm>
                  <a:off x="1688" y="1544"/>
                  <a:ext cx="512" cy="176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5" name="Rectangle 101"/>
                <p:cNvSpPr>
                  <a:spLocks noChangeArrowheads="1"/>
                </p:cNvSpPr>
                <p:nvPr/>
              </p:nvSpPr>
              <p:spPr bwMode="auto">
                <a:xfrm>
                  <a:off x="1729" y="1536"/>
                  <a:ext cx="435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6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Ifetch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42" name="Group 102"/>
              <p:cNvGrpSpPr>
                <a:grpSpLocks/>
              </p:cNvGrpSpPr>
              <p:nvPr/>
            </p:nvGrpSpPr>
            <p:grpSpPr bwMode="auto">
              <a:xfrm>
                <a:off x="2199" y="1536"/>
                <a:ext cx="569" cy="210"/>
                <a:chOff x="2199" y="1536"/>
                <a:chExt cx="569" cy="210"/>
              </a:xfrm>
            </p:grpSpPr>
            <p:sp>
              <p:nvSpPr>
                <p:cNvPr id="252" name="Rectangle 103"/>
                <p:cNvSpPr>
                  <a:spLocks noChangeArrowheads="1"/>
                </p:cNvSpPr>
                <p:nvPr/>
              </p:nvSpPr>
              <p:spPr bwMode="auto">
                <a:xfrm>
                  <a:off x="2216" y="1544"/>
                  <a:ext cx="512" cy="176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3" name="Rectangle 104"/>
                <p:cNvSpPr>
                  <a:spLocks noChangeArrowheads="1"/>
                </p:cNvSpPr>
                <p:nvPr/>
              </p:nvSpPr>
              <p:spPr bwMode="auto">
                <a:xfrm>
                  <a:off x="2199" y="1536"/>
                  <a:ext cx="569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6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Reg/Dec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43" name="Group 105"/>
              <p:cNvGrpSpPr>
                <a:grpSpLocks/>
              </p:cNvGrpSpPr>
              <p:nvPr/>
            </p:nvGrpSpPr>
            <p:grpSpPr bwMode="auto">
              <a:xfrm>
                <a:off x="2744" y="1536"/>
                <a:ext cx="512" cy="210"/>
                <a:chOff x="2744" y="1536"/>
                <a:chExt cx="512" cy="210"/>
              </a:xfrm>
            </p:grpSpPr>
            <p:sp>
              <p:nvSpPr>
                <p:cNvPr id="250" name="Rectangle 106"/>
                <p:cNvSpPr>
                  <a:spLocks noChangeArrowheads="1"/>
                </p:cNvSpPr>
                <p:nvPr/>
              </p:nvSpPr>
              <p:spPr bwMode="auto">
                <a:xfrm>
                  <a:off x="2744" y="1544"/>
                  <a:ext cx="512" cy="176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1" name="Rectangle 107"/>
                <p:cNvSpPr>
                  <a:spLocks noChangeArrowheads="1"/>
                </p:cNvSpPr>
                <p:nvPr/>
              </p:nvSpPr>
              <p:spPr bwMode="auto">
                <a:xfrm>
                  <a:off x="2823" y="1536"/>
                  <a:ext cx="377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6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Exec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44" name="Group 108"/>
              <p:cNvGrpSpPr>
                <a:grpSpLocks/>
              </p:cNvGrpSpPr>
              <p:nvPr/>
            </p:nvGrpSpPr>
            <p:grpSpPr bwMode="auto">
              <a:xfrm>
                <a:off x="3272" y="1536"/>
                <a:ext cx="512" cy="210"/>
                <a:chOff x="3272" y="1536"/>
                <a:chExt cx="512" cy="210"/>
              </a:xfrm>
            </p:grpSpPr>
            <p:sp>
              <p:nvSpPr>
                <p:cNvPr id="248" name="Rectangle 109"/>
                <p:cNvSpPr>
                  <a:spLocks noChangeArrowheads="1"/>
                </p:cNvSpPr>
                <p:nvPr/>
              </p:nvSpPr>
              <p:spPr bwMode="auto">
                <a:xfrm>
                  <a:off x="3272" y="1544"/>
                  <a:ext cx="512" cy="176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9" name="Rectangle 110"/>
                <p:cNvSpPr>
                  <a:spLocks noChangeArrowheads="1"/>
                </p:cNvSpPr>
                <p:nvPr/>
              </p:nvSpPr>
              <p:spPr bwMode="auto">
                <a:xfrm>
                  <a:off x="3351" y="1536"/>
                  <a:ext cx="399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6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Mem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45" name="Group 111"/>
              <p:cNvGrpSpPr>
                <a:grpSpLocks/>
              </p:cNvGrpSpPr>
              <p:nvPr/>
            </p:nvGrpSpPr>
            <p:grpSpPr bwMode="auto">
              <a:xfrm>
                <a:off x="3800" y="1536"/>
                <a:ext cx="512" cy="210"/>
                <a:chOff x="3800" y="1536"/>
                <a:chExt cx="512" cy="210"/>
              </a:xfrm>
            </p:grpSpPr>
            <p:sp>
              <p:nvSpPr>
                <p:cNvPr id="246" name="Rectangle 112"/>
                <p:cNvSpPr>
                  <a:spLocks noChangeArrowheads="1"/>
                </p:cNvSpPr>
                <p:nvPr/>
              </p:nvSpPr>
              <p:spPr bwMode="auto">
                <a:xfrm>
                  <a:off x="3800" y="1544"/>
                  <a:ext cx="512" cy="176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7" name="Rectangle 113"/>
                <p:cNvSpPr>
                  <a:spLocks noChangeArrowheads="1"/>
                </p:cNvSpPr>
                <p:nvPr/>
              </p:nvSpPr>
              <p:spPr bwMode="auto">
                <a:xfrm>
                  <a:off x="3879" y="1536"/>
                  <a:ext cx="299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600" b="1" i="0" u="none" strike="noStrike" cap="none" normalizeH="0" baseline="0" dirty="0" err="1" smtClean="0">
                      <a:ln>
                        <a:noFill/>
                      </a:ln>
                      <a:effectLst/>
                      <a:latin typeface="Times New Roman" pitchFamily="18" charset="0"/>
                      <a:cs typeface="Arial" pitchFamily="34" charset="0"/>
                    </a:rPr>
                    <a:t>Wr</a:t>
                  </a:r>
                  <a:endParaRPr kumimoji="0" lang="en-US" altLang="en-US" sz="1800" b="0" i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162" name="Rectangle 114"/>
            <p:cNvSpPr>
              <a:spLocks noChangeArrowheads="1"/>
            </p:cNvSpPr>
            <p:nvPr/>
          </p:nvSpPr>
          <p:spPr bwMode="auto">
            <a:xfrm>
              <a:off x="2043113" y="2438400"/>
              <a:ext cx="631825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Load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63" name="Group 115"/>
            <p:cNvGrpSpPr>
              <a:grpSpLocks/>
            </p:cNvGrpSpPr>
            <p:nvPr/>
          </p:nvGrpSpPr>
          <p:grpSpPr bwMode="auto">
            <a:xfrm>
              <a:off x="3517900" y="2895600"/>
              <a:ext cx="812800" cy="333375"/>
              <a:chOff x="2216" y="1824"/>
              <a:chExt cx="512" cy="210"/>
            </a:xfrm>
          </p:grpSpPr>
          <p:sp>
            <p:nvSpPr>
              <p:cNvPr id="239" name="Rectangle 116"/>
              <p:cNvSpPr>
                <a:spLocks noChangeArrowheads="1"/>
              </p:cNvSpPr>
              <p:nvPr/>
            </p:nvSpPr>
            <p:spPr bwMode="auto">
              <a:xfrm>
                <a:off x="2216" y="1832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" name="Rectangle 117"/>
              <p:cNvSpPr>
                <a:spLocks noChangeArrowheads="1"/>
              </p:cNvSpPr>
              <p:nvPr/>
            </p:nvSpPr>
            <p:spPr bwMode="auto">
              <a:xfrm>
                <a:off x="2257" y="1824"/>
                <a:ext cx="435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Ifetch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4" name="Group 118"/>
            <p:cNvGrpSpPr>
              <a:grpSpLocks/>
            </p:cNvGrpSpPr>
            <p:nvPr/>
          </p:nvGrpSpPr>
          <p:grpSpPr bwMode="auto">
            <a:xfrm>
              <a:off x="4329113" y="2895600"/>
              <a:ext cx="903287" cy="333375"/>
              <a:chOff x="2727" y="1824"/>
              <a:chExt cx="569" cy="210"/>
            </a:xfrm>
          </p:grpSpPr>
          <p:sp>
            <p:nvSpPr>
              <p:cNvPr id="237" name="Rectangle 119"/>
              <p:cNvSpPr>
                <a:spLocks noChangeArrowheads="1"/>
              </p:cNvSpPr>
              <p:nvPr/>
            </p:nvSpPr>
            <p:spPr bwMode="auto">
              <a:xfrm>
                <a:off x="2744" y="1832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" name="Rectangle 120"/>
              <p:cNvSpPr>
                <a:spLocks noChangeArrowheads="1"/>
              </p:cNvSpPr>
              <p:nvPr/>
            </p:nvSpPr>
            <p:spPr bwMode="auto">
              <a:xfrm>
                <a:off x="2727" y="1824"/>
                <a:ext cx="56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Reg/Dec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5" name="Group 121"/>
            <p:cNvGrpSpPr>
              <a:grpSpLocks/>
            </p:cNvGrpSpPr>
            <p:nvPr/>
          </p:nvGrpSpPr>
          <p:grpSpPr bwMode="auto">
            <a:xfrm>
              <a:off x="5194300" y="2895600"/>
              <a:ext cx="812800" cy="333375"/>
              <a:chOff x="3272" y="1824"/>
              <a:chExt cx="512" cy="210"/>
            </a:xfrm>
          </p:grpSpPr>
          <p:sp>
            <p:nvSpPr>
              <p:cNvPr id="191" name="Rectangle 122"/>
              <p:cNvSpPr>
                <a:spLocks noChangeArrowheads="1"/>
              </p:cNvSpPr>
              <p:nvPr/>
            </p:nvSpPr>
            <p:spPr bwMode="auto">
              <a:xfrm>
                <a:off x="3272" y="1832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" name="Rectangle 123"/>
              <p:cNvSpPr>
                <a:spLocks noChangeArrowheads="1"/>
              </p:cNvSpPr>
              <p:nvPr/>
            </p:nvSpPr>
            <p:spPr bwMode="auto">
              <a:xfrm>
                <a:off x="3351" y="1824"/>
                <a:ext cx="377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Exec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6" name="Group 124"/>
            <p:cNvGrpSpPr>
              <a:grpSpLocks/>
            </p:cNvGrpSpPr>
            <p:nvPr/>
          </p:nvGrpSpPr>
          <p:grpSpPr bwMode="auto">
            <a:xfrm>
              <a:off x="6032500" y="2895600"/>
              <a:ext cx="812800" cy="333375"/>
              <a:chOff x="3800" y="1824"/>
              <a:chExt cx="512" cy="210"/>
            </a:xfrm>
          </p:grpSpPr>
          <p:sp>
            <p:nvSpPr>
              <p:cNvPr id="189" name="Rectangle 125"/>
              <p:cNvSpPr>
                <a:spLocks noChangeArrowheads="1"/>
              </p:cNvSpPr>
              <p:nvPr/>
            </p:nvSpPr>
            <p:spPr bwMode="auto">
              <a:xfrm>
                <a:off x="3800" y="1832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" name="Rectangle 126"/>
              <p:cNvSpPr>
                <a:spLocks noChangeArrowheads="1"/>
              </p:cNvSpPr>
              <p:nvPr/>
            </p:nvSpPr>
            <p:spPr bwMode="auto">
              <a:xfrm>
                <a:off x="3879" y="1824"/>
                <a:ext cx="29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dirty="0" err="1" smtClean="0">
                    <a:ln>
                      <a:noFill/>
                    </a:ln>
                    <a:effectLst/>
                    <a:latin typeface="Times New Roman" pitchFamily="18" charset="0"/>
                    <a:cs typeface="Arial" pitchFamily="34" charset="0"/>
                  </a:rPr>
                  <a:t>Wr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67" name="Rectangle 127"/>
            <p:cNvSpPr>
              <a:spLocks noChangeArrowheads="1"/>
            </p:cNvSpPr>
            <p:nvPr/>
          </p:nvSpPr>
          <p:spPr bwMode="auto">
            <a:xfrm>
              <a:off x="2805113" y="2895600"/>
              <a:ext cx="76835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R-type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68" name="Group 128"/>
            <p:cNvGrpSpPr>
              <a:grpSpLocks/>
            </p:cNvGrpSpPr>
            <p:nvPr/>
          </p:nvGrpSpPr>
          <p:grpSpPr bwMode="auto">
            <a:xfrm>
              <a:off x="4356100" y="3352800"/>
              <a:ext cx="812800" cy="333375"/>
              <a:chOff x="2744" y="2112"/>
              <a:chExt cx="512" cy="210"/>
            </a:xfrm>
          </p:grpSpPr>
          <p:sp>
            <p:nvSpPr>
              <p:cNvPr id="187" name="Rectangle 129"/>
              <p:cNvSpPr>
                <a:spLocks noChangeArrowheads="1"/>
              </p:cNvSpPr>
              <p:nvPr/>
            </p:nvSpPr>
            <p:spPr bwMode="auto">
              <a:xfrm>
                <a:off x="2744" y="2120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" name="Rectangle 130"/>
              <p:cNvSpPr>
                <a:spLocks noChangeArrowheads="1"/>
              </p:cNvSpPr>
              <p:nvPr/>
            </p:nvSpPr>
            <p:spPr bwMode="auto">
              <a:xfrm>
                <a:off x="2785" y="2112"/>
                <a:ext cx="435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Ifetch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9" name="Group 131"/>
            <p:cNvGrpSpPr>
              <a:grpSpLocks/>
            </p:cNvGrpSpPr>
            <p:nvPr/>
          </p:nvGrpSpPr>
          <p:grpSpPr bwMode="auto">
            <a:xfrm>
              <a:off x="5167313" y="3352800"/>
              <a:ext cx="903287" cy="333375"/>
              <a:chOff x="3255" y="2112"/>
              <a:chExt cx="569" cy="210"/>
            </a:xfrm>
          </p:grpSpPr>
          <p:sp>
            <p:nvSpPr>
              <p:cNvPr id="185" name="Rectangle 132"/>
              <p:cNvSpPr>
                <a:spLocks noChangeArrowheads="1"/>
              </p:cNvSpPr>
              <p:nvPr/>
            </p:nvSpPr>
            <p:spPr bwMode="auto">
              <a:xfrm>
                <a:off x="3272" y="2120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" name="Rectangle 133"/>
              <p:cNvSpPr>
                <a:spLocks noChangeArrowheads="1"/>
              </p:cNvSpPr>
              <p:nvPr/>
            </p:nvSpPr>
            <p:spPr bwMode="auto">
              <a:xfrm>
                <a:off x="3255" y="2112"/>
                <a:ext cx="56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Reg/Dec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70" name="Group 134"/>
            <p:cNvGrpSpPr>
              <a:grpSpLocks/>
            </p:cNvGrpSpPr>
            <p:nvPr/>
          </p:nvGrpSpPr>
          <p:grpSpPr bwMode="auto">
            <a:xfrm>
              <a:off x="6032500" y="3352800"/>
              <a:ext cx="812800" cy="333375"/>
              <a:chOff x="3800" y="2112"/>
              <a:chExt cx="512" cy="210"/>
            </a:xfrm>
          </p:grpSpPr>
          <p:sp>
            <p:nvSpPr>
              <p:cNvPr id="183" name="Rectangle 135"/>
              <p:cNvSpPr>
                <a:spLocks noChangeArrowheads="1"/>
              </p:cNvSpPr>
              <p:nvPr/>
            </p:nvSpPr>
            <p:spPr bwMode="auto">
              <a:xfrm>
                <a:off x="3800" y="2120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" name="Rectangle 136"/>
              <p:cNvSpPr>
                <a:spLocks noChangeArrowheads="1"/>
              </p:cNvSpPr>
              <p:nvPr/>
            </p:nvSpPr>
            <p:spPr bwMode="auto">
              <a:xfrm>
                <a:off x="3879" y="2112"/>
                <a:ext cx="377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Exec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72" name="Group 137"/>
            <p:cNvGrpSpPr>
              <a:grpSpLocks/>
            </p:cNvGrpSpPr>
            <p:nvPr/>
          </p:nvGrpSpPr>
          <p:grpSpPr bwMode="auto">
            <a:xfrm>
              <a:off x="6870700" y="3352800"/>
              <a:ext cx="812800" cy="333375"/>
              <a:chOff x="4328" y="2112"/>
              <a:chExt cx="512" cy="210"/>
            </a:xfrm>
          </p:grpSpPr>
          <p:sp>
            <p:nvSpPr>
              <p:cNvPr id="181" name="Rectangle 138"/>
              <p:cNvSpPr>
                <a:spLocks noChangeArrowheads="1"/>
              </p:cNvSpPr>
              <p:nvPr/>
            </p:nvSpPr>
            <p:spPr bwMode="auto">
              <a:xfrm>
                <a:off x="4328" y="2120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" name="Rectangle 139"/>
              <p:cNvSpPr>
                <a:spLocks noChangeArrowheads="1"/>
              </p:cNvSpPr>
              <p:nvPr/>
            </p:nvSpPr>
            <p:spPr bwMode="auto">
              <a:xfrm>
                <a:off x="4407" y="2112"/>
                <a:ext cx="29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Wr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73" name="Rectangle 140"/>
            <p:cNvSpPr>
              <a:spLocks noChangeArrowheads="1"/>
            </p:cNvSpPr>
            <p:nvPr/>
          </p:nvSpPr>
          <p:spPr bwMode="auto">
            <a:xfrm>
              <a:off x="3643313" y="3352800"/>
              <a:ext cx="76835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R-type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" name="Line 141"/>
            <p:cNvSpPr>
              <a:spLocks noChangeShapeType="1"/>
            </p:cNvSpPr>
            <p:nvPr/>
          </p:nvSpPr>
          <p:spPr bwMode="auto">
            <a:xfrm flipV="1">
              <a:off x="5181600" y="1371600"/>
              <a:ext cx="0" cy="5334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Line 142"/>
            <p:cNvSpPr>
              <a:spLocks noChangeShapeType="1"/>
            </p:cNvSpPr>
            <p:nvPr/>
          </p:nvSpPr>
          <p:spPr bwMode="auto">
            <a:xfrm flipV="1">
              <a:off x="6858000" y="1371600"/>
              <a:ext cx="0" cy="990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Line 143"/>
            <p:cNvSpPr>
              <a:spLocks noChangeShapeType="1"/>
            </p:cNvSpPr>
            <p:nvPr/>
          </p:nvSpPr>
          <p:spPr bwMode="auto">
            <a:xfrm flipV="1">
              <a:off x="8534400" y="1371600"/>
              <a:ext cx="0" cy="1905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Line 144"/>
            <p:cNvSpPr>
              <a:spLocks noChangeShapeType="1"/>
            </p:cNvSpPr>
            <p:nvPr/>
          </p:nvSpPr>
          <p:spPr bwMode="auto">
            <a:xfrm flipV="1">
              <a:off x="6019800" y="1371600"/>
              <a:ext cx="0" cy="990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Line 145"/>
            <p:cNvSpPr>
              <a:spLocks noChangeShapeType="1"/>
            </p:cNvSpPr>
            <p:nvPr/>
          </p:nvSpPr>
          <p:spPr bwMode="auto">
            <a:xfrm flipV="1">
              <a:off x="7696200" y="1371600"/>
              <a:ext cx="0" cy="1905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0430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 Stall To Avoid Structural Hazards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8" name="Rectangle 4"/>
          <p:cNvSpPr>
            <a:spLocks noChangeArrowheads="1"/>
          </p:cNvSpPr>
          <p:nvPr/>
        </p:nvSpPr>
        <p:spPr bwMode="auto">
          <a:xfrm>
            <a:off x="212353" y="2414587"/>
            <a:ext cx="6889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Clock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9" name="Group 5"/>
          <p:cNvGrpSpPr>
            <a:grpSpLocks/>
          </p:cNvGrpSpPr>
          <p:nvPr/>
        </p:nvGrpSpPr>
        <p:grpSpPr bwMode="auto">
          <a:xfrm>
            <a:off x="607640" y="2414587"/>
            <a:ext cx="7924800" cy="228600"/>
            <a:chOff x="384" y="816"/>
            <a:chExt cx="4992" cy="144"/>
          </a:xfrm>
        </p:grpSpPr>
        <p:grpSp>
          <p:nvGrpSpPr>
            <p:cNvPr id="130" name="Group 6"/>
            <p:cNvGrpSpPr>
              <a:grpSpLocks/>
            </p:cNvGrpSpPr>
            <p:nvPr/>
          </p:nvGrpSpPr>
          <p:grpSpPr bwMode="auto">
            <a:xfrm>
              <a:off x="624" y="816"/>
              <a:ext cx="528" cy="144"/>
              <a:chOff x="624" y="816"/>
              <a:chExt cx="528" cy="144"/>
            </a:xfrm>
          </p:grpSpPr>
          <p:sp>
            <p:nvSpPr>
              <p:cNvPr id="174" name="Line 7"/>
              <p:cNvSpPr>
                <a:spLocks noChangeShapeType="1"/>
              </p:cNvSpPr>
              <p:nvPr/>
            </p:nvSpPr>
            <p:spPr bwMode="auto">
              <a:xfrm>
                <a:off x="624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8"/>
              <p:cNvSpPr>
                <a:spLocks noChangeShapeType="1"/>
              </p:cNvSpPr>
              <p:nvPr/>
            </p:nvSpPr>
            <p:spPr bwMode="auto">
              <a:xfrm>
                <a:off x="624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Line 9"/>
              <p:cNvSpPr>
                <a:spLocks noChangeShapeType="1"/>
              </p:cNvSpPr>
              <p:nvPr/>
            </p:nvSpPr>
            <p:spPr bwMode="auto">
              <a:xfrm flipV="1">
                <a:off x="912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Line 10"/>
              <p:cNvSpPr>
                <a:spLocks noChangeShapeType="1"/>
              </p:cNvSpPr>
              <p:nvPr/>
            </p:nvSpPr>
            <p:spPr bwMode="auto">
              <a:xfrm>
                <a:off x="912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1" name="Group 11"/>
            <p:cNvGrpSpPr>
              <a:grpSpLocks/>
            </p:cNvGrpSpPr>
            <p:nvPr/>
          </p:nvGrpSpPr>
          <p:grpSpPr bwMode="auto">
            <a:xfrm>
              <a:off x="1152" y="816"/>
              <a:ext cx="528" cy="144"/>
              <a:chOff x="1152" y="816"/>
              <a:chExt cx="528" cy="144"/>
            </a:xfrm>
          </p:grpSpPr>
          <p:sp>
            <p:nvSpPr>
              <p:cNvPr id="169" name="Line 12"/>
              <p:cNvSpPr>
                <a:spLocks noChangeShapeType="1"/>
              </p:cNvSpPr>
              <p:nvPr/>
            </p:nvSpPr>
            <p:spPr bwMode="auto">
              <a:xfrm>
                <a:off x="1152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Line 13"/>
              <p:cNvSpPr>
                <a:spLocks noChangeShapeType="1"/>
              </p:cNvSpPr>
              <p:nvPr/>
            </p:nvSpPr>
            <p:spPr bwMode="auto">
              <a:xfrm>
                <a:off x="1152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Line 14"/>
              <p:cNvSpPr>
                <a:spLocks noChangeShapeType="1"/>
              </p:cNvSpPr>
              <p:nvPr/>
            </p:nvSpPr>
            <p:spPr bwMode="auto">
              <a:xfrm flipV="1">
                <a:off x="1440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Line 15"/>
              <p:cNvSpPr>
                <a:spLocks noChangeShapeType="1"/>
              </p:cNvSpPr>
              <p:nvPr/>
            </p:nvSpPr>
            <p:spPr bwMode="auto">
              <a:xfrm>
                <a:off x="1440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2" name="Group 16"/>
            <p:cNvGrpSpPr>
              <a:grpSpLocks/>
            </p:cNvGrpSpPr>
            <p:nvPr/>
          </p:nvGrpSpPr>
          <p:grpSpPr bwMode="auto">
            <a:xfrm>
              <a:off x="1680" y="816"/>
              <a:ext cx="528" cy="144"/>
              <a:chOff x="1680" y="816"/>
              <a:chExt cx="528" cy="144"/>
            </a:xfrm>
          </p:grpSpPr>
          <p:sp>
            <p:nvSpPr>
              <p:cNvPr id="165" name="Line 17"/>
              <p:cNvSpPr>
                <a:spLocks noChangeShapeType="1"/>
              </p:cNvSpPr>
              <p:nvPr/>
            </p:nvSpPr>
            <p:spPr bwMode="auto">
              <a:xfrm>
                <a:off x="1680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Line 18"/>
              <p:cNvSpPr>
                <a:spLocks noChangeShapeType="1"/>
              </p:cNvSpPr>
              <p:nvPr/>
            </p:nvSpPr>
            <p:spPr bwMode="auto">
              <a:xfrm>
                <a:off x="1680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Line 19"/>
              <p:cNvSpPr>
                <a:spLocks noChangeShapeType="1"/>
              </p:cNvSpPr>
              <p:nvPr/>
            </p:nvSpPr>
            <p:spPr bwMode="auto">
              <a:xfrm flipV="1">
                <a:off x="1968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Line 20"/>
              <p:cNvSpPr>
                <a:spLocks noChangeShapeType="1"/>
              </p:cNvSpPr>
              <p:nvPr/>
            </p:nvSpPr>
            <p:spPr bwMode="auto">
              <a:xfrm>
                <a:off x="1968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3" name="Group 21"/>
            <p:cNvGrpSpPr>
              <a:grpSpLocks/>
            </p:cNvGrpSpPr>
            <p:nvPr/>
          </p:nvGrpSpPr>
          <p:grpSpPr bwMode="auto">
            <a:xfrm>
              <a:off x="2208" y="816"/>
              <a:ext cx="528" cy="144"/>
              <a:chOff x="2208" y="816"/>
              <a:chExt cx="528" cy="144"/>
            </a:xfrm>
          </p:grpSpPr>
          <p:sp>
            <p:nvSpPr>
              <p:cNvPr id="161" name="Line 22"/>
              <p:cNvSpPr>
                <a:spLocks noChangeShapeType="1"/>
              </p:cNvSpPr>
              <p:nvPr/>
            </p:nvSpPr>
            <p:spPr bwMode="auto">
              <a:xfrm>
                <a:off x="2208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Line 23"/>
              <p:cNvSpPr>
                <a:spLocks noChangeShapeType="1"/>
              </p:cNvSpPr>
              <p:nvPr/>
            </p:nvSpPr>
            <p:spPr bwMode="auto">
              <a:xfrm>
                <a:off x="2208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Line 24"/>
              <p:cNvSpPr>
                <a:spLocks noChangeShapeType="1"/>
              </p:cNvSpPr>
              <p:nvPr/>
            </p:nvSpPr>
            <p:spPr bwMode="auto">
              <a:xfrm flipV="1">
                <a:off x="2496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25"/>
              <p:cNvSpPr>
                <a:spLocks noChangeShapeType="1"/>
              </p:cNvSpPr>
              <p:nvPr/>
            </p:nvSpPr>
            <p:spPr bwMode="auto">
              <a:xfrm>
                <a:off x="2496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4" name="Group 26"/>
            <p:cNvGrpSpPr>
              <a:grpSpLocks/>
            </p:cNvGrpSpPr>
            <p:nvPr/>
          </p:nvGrpSpPr>
          <p:grpSpPr bwMode="auto">
            <a:xfrm>
              <a:off x="2736" y="816"/>
              <a:ext cx="528" cy="144"/>
              <a:chOff x="2736" y="816"/>
              <a:chExt cx="528" cy="144"/>
            </a:xfrm>
          </p:grpSpPr>
          <p:sp>
            <p:nvSpPr>
              <p:cNvPr id="157" name="Line 27"/>
              <p:cNvSpPr>
                <a:spLocks noChangeShapeType="1"/>
              </p:cNvSpPr>
              <p:nvPr/>
            </p:nvSpPr>
            <p:spPr bwMode="auto">
              <a:xfrm>
                <a:off x="2736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Line 28"/>
              <p:cNvSpPr>
                <a:spLocks noChangeShapeType="1"/>
              </p:cNvSpPr>
              <p:nvPr/>
            </p:nvSpPr>
            <p:spPr bwMode="auto">
              <a:xfrm>
                <a:off x="2736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Line 29"/>
              <p:cNvSpPr>
                <a:spLocks noChangeShapeType="1"/>
              </p:cNvSpPr>
              <p:nvPr/>
            </p:nvSpPr>
            <p:spPr bwMode="auto">
              <a:xfrm flipV="1">
                <a:off x="3024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Line 30"/>
              <p:cNvSpPr>
                <a:spLocks noChangeShapeType="1"/>
              </p:cNvSpPr>
              <p:nvPr/>
            </p:nvSpPr>
            <p:spPr bwMode="auto">
              <a:xfrm>
                <a:off x="3024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5" name="Group 31"/>
            <p:cNvGrpSpPr>
              <a:grpSpLocks/>
            </p:cNvGrpSpPr>
            <p:nvPr/>
          </p:nvGrpSpPr>
          <p:grpSpPr bwMode="auto">
            <a:xfrm>
              <a:off x="3264" y="816"/>
              <a:ext cx="528" cy="144"/>
              <a:chOff x="3264" y="816"/>
              <a:chExt cx="528" cy="144"/>
            </a:xfrm>
          </p:grpSpPr>
          <p:sp>
            <p:nvSpPr>
              <p:cNvPr id="153" name="Line 32"/>
              <p:cNvSpPr>
                <a:spLocks noChangeShapeType="1"/>
              </p:cNvSpPr>
              <p:nvPr/>
            </p:nvSpPr>
            <p:spPr bwMode="auto">
              <a:xfrm>
                <a:off x="3264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Line 33"/>
              <p:cNvSpPr>
                <a:spLocks noChangeShapeType="1"/>
              </p:cNvSpPr>
              <p:nvPr/>
            </p:nvSpPr>
            <p:spPr bwMode="auto">
              <a:xfrm>
                <a:off x="3264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Line 34"/>
              <p:cNvSpPr>
                <a:spLocks noChangeShapeType="1"/>
              </p:cNvSpPr>
              <p:nvPr/>
            </p:nvSpPr>
            <p:spPr bwMode="auto">
              <a:xfrm flipV="1">
                <a:off x="3552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Line 35"/>
              <p:cNvSpPr>
                <a:spLocks noChangeShapeType="1"/>
              </p:cNvSpPr>
              <p:nvPr/>
            </p:nvSpPr>
            <p:spPr bwMode="auto">
              <a:xfrm>
                <a:off x="3552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6" name="Group 36"/>
            <p:cNvGrpSpPr>
              <a:grpSpLocks/>
            </p:cNvGrpSpPr>
            <p:nvPr/>
          </p:nvGrpSpPr>
          <p:grpSpPr bwMode="auto">
            <a:xfrm>
              <a:off x="3792" y="816"/>
              <a:ext cx="528" cy="144"/>
              <a:chOff x="3792" y="816"/>
              <a:chExt cx="528" cy="144"/>
            </a:xfrm>
          </p:grpSpPr>
          <p:sp>
            <p:nvSpPr>
              <p:cNvPr id="149" name="Line 37"/>
              <p:cNvSpPr>
                <a:spLocks noChangeShapeType="1"/>
              </p:cNvSpPr>
              <p:nvPr/>
            </p:nvSpPr>
            <p:spPr bwMode="auto">
              <a:xfrm>
                <a:off x="3792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38"/>
              <p:cNvSpPr>
                <a:spLocks noChangeShapeType="1"/>
              </p:cNvSpPr>
              <p:nvPr/>
            </p:nvSpPr>
            <p:spPr bwMode="auto">
              <a:xfrm>
                <a:off x="3792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Line 39"/>
              <p:cNvSpPr>
                <a:spLocks noChangeShapeType="1"/>
              </p:cNvSpPr>
              <p:nvPr/>
            </p:nvSpPr>
            <p:spPr bwMode="auto">
              <a:xfrm flipV="1">
                <a:off x="4080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Line 40"/>
              <p:cNvSpPr>
                <a:spLocks noChangeShapeType="1"/>
              </p:cNvSpPr>
              <p:nvPr/>
            </p:nvSpPr>
            <p:spPr bwMode="auto">
              <a:xfrm>
                <a:off x="4080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7" name="Group 41"/>
            <p:cNvGrpSpPr>
              <a:grpSpLocks/>
            </p:cNvGrpSpPr>
            <p:nvPr/>
          </p:nvGrpSpPr>
          <p:grpSpPr bwMode="auto">
            <a:xfrm>
              <a:off x="4320" y="816"/>
              <a:ext cx="528" cy="144"/>
              <a:chOff x="4320" y="816"/>
              <a:chExt cx="528" cy="144"/>
            </a:xfrm>
          </p:grpSpPr>
          <p:sp>
            <p:nvSpPr>
              <p:cNvPr id="145" name="Line 42"/>
              <p:cNvSpPr>
                <a:spLocks noChangeShapeType="1"/>
              </p:cNvSpPr>
              <p:nvPr/>
            </p:nvSpPr>
            <p:spPr bwMode="auto">
              <a:xfrm>
                <a:off x="4320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Line 43"/>
              <p:cNvSpPr>
                <a:spLocks noChangeShapeType="1"/>
              </p:cNvSpPr>
              <p:nvPr/>
            </p:nvSpPr>
            <p:spPr bwMode="auto">
              <a:xfrm>
                <a:off x="4320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44"/>
              <p:cNvSpPr>
                <a:spLocks noChangeShapeType="1"/>
              </p:cNvSpPr>
              <p:nvPr/>
            </p:nvSpPr>
            <p:spPr bwMode="auto">
              <a:xfrm flipV="1">
                <a:off x="4608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Line 45"/>
              <p:cNvSpPr>
                <a:spLocks noChangeShapeType="1"/>
              </p:cNvSpPr>
              <p:nvPr/>
            </p:nvSpPr>
            <p:spPr bwMode="auto">
              <a:xfrm>
                <a:off x="4608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8" name="Line 46"/>
            <p:cNvSpPr>
              <a:spLocks noChangeShapeType="1"/>
            </p:cNvSpPr>
            <p:nvPr/>
          </p:nvSpPr>
          <p:spPr bwMode="auto">
            <a:xfrm>
              <a:off x="384" y="816"/>
              <a:ext cx="2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9" name="Group 47"/>
            <p:cNvGrpSpPr>
              <a:grpSpLocks/>
            </p:cNvGrpSpPr>
            <p:nvPr/>
          </p:nvGrpSpPr>
          <p:grpSpPr bwMode="auto">
            <a:xfrm>
              <a:off x="4848" y="816"/>
              <a:ext cx="528" cy="144"/>
              <a:chOff x="4848" y="816"/>
              <a:chExt cx="528" cy="144"/>
            </a:xfrm>
          </p:grpSpPr>
          <p:sp>
            <p:nvSpPr>
              <p:cNvPr id="141" name="Line 48"/>
              <p:cNvSpPr>
                <a:spLocks noChangeShapeType="1"/>
              </p:cNvSpPr>
              <p:nvPr/>
            </p:nvSpPr>
            <p:spPr bwMode="auto">
              <a:xfrm>
                <a:off x="4848" y="960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49"/>
              <p:cNvSpPr>
                <a:spLocks noChangeShapeType="1"/>
              </p:cNvSpPr>
              <p:nvPr/>
            </p:nvSpPr>
            <p:spPr bwMode="auto">
              <a:xfrm>
                <a:off x="4848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Line 50"/>
              <p:cNvSpPr>
                <a:spLocks noChangeShapeType="1"/>
              </p:cNvSpPr>
              <p:nvPr/>
            </p:nvSpPr>
            <p:spPr bwMode="auto">
              <a:xfrm flipV="1">
                <a:off x="5136" y="816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Line 51"/>
              <p:cNvSpPr>
                <a:spLocks noChangeShapeType="1"/>
              </p:cNvSpPr>
              <p:nvPr/>
            </p:nvSpPr>
            <p:spPr bwMode="auto">
              <a:xfrm>
                <a:off x="5136" y="816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0" name="Line 52"/>
            <p:cNvSpPr>
              <a:spLocks noChangeShapeType="1"/>
            </p:cNvSpPr>
            <p:nvPr/>
          </p:nvSpPr>
          <p:spPr bwMode="auto">
            <a:xfrm>
              <a:off x="5376" y="816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8" name="Line 53"/>
          <p:cNvSpPr>
            <a:spLocks noChangeShapeType="1"/>
          </p:cNvSpPr>
          <p:nvPr/>
        </p:nvSpPr>
        <p:spPr bwMode="auto">
          <a:xfrm flipV="1">
            <a:off x="9886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Line 54"/>
          <p:cNvSpPr>
            <a:spLocks noChangeShapeType="1"/>
          </p:cNvSpPr>
          <p:nvPr/>
        </p:nvSpPr>
        <p:spPr bwMode="auto">
          <a:xfrm flipV="1">
            <a:off x="18268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Rectangle 55"/>
          <p:cNvSpPr>
            <a:spLocks noChangeArrowheads="1"/>
          </p:cNvSpPr>
          <p:nvPr/>
        </p:nvSpPr>
        <p:spPr bwMode="auto">
          <a:xfrm>
            <a:off x="1050553" y="2033587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Rectangle 56"/>
          <p:cNvSpPr>
            <a:spLocks noChangeArrowheads="1"/>
          </p:cNvSpPr>
          <p:nvPr/>
        </p:nvSpPr>
        <p:spPr bwMode="auto">
          <a:xfrm>
            <a:off x="1812553" y="2033587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Line 57"/>
          <p:cNvSpPr>
            <a:spLocks noChangeShapeType="1"/>
          </p:cNvSpPr>
          <p:nvPr/>
        </p:nvSpPr>
        <p:spPr bwMode="auto">
          <a:xfrm flipV="1">
            <a:off x="26650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" name="Line 58"/>
          <p:cNvSpPr>
            <a:spLocks noChangeShapeType="1"/>
          </p:cNvSpPr>
          <p:nvPr/>
        </p:nvSpPr>
        <p:spPr bwMode="auto">
          <a:xfrm flipV="1">
            <a:off x="35032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Line 59"/>
          <p:cNvSpPr>
            <a:spLocks noChangeShapeType="1"/>
          </p:cNvSpPr>
          <p:nvPr/>
        </p:nvSpPr>
        <p:spPr bwMode="auto">
          <a:xfrm flipV="1">
            <a:off x="43414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" name="Line 60"/>
          <p:cNvSpPr>
            <a:spLocks noChangeShapeType="1"/>
          </p:cNvSpPr>
          <p:nvPr/>
        </p:nvSpPr>
        <p:spPr bwMode="auto">
          <a:xfrm flipV="1">
            <a:off x="51796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Line 61"/>
          <p:cNvSpPr>
            <a:spLocks noChangeShapeType="1"/>
          </p:cNvSpPr>
          <p:nvPr/>
        </p:nvSpPr>
        <p:spPr bwMode="auto">
          <a:xfrm flipV="1">
            <a:off x="60178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Line 62"/>
          <p:cNvSpPr>
            <a:spLocks noChangeShapeType="1"/>
          </p:cNvSpPr>
          <p:nvPr/>
        </p:nvSpPr>
        <p:spPr bwMode="auto">
          <a:xfrm flipV="1">
            <a:off x="68560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Line 63"/>
          <p:cNvSpPr>
            <a:spLocks noChangeShapeType="1"/>
          </p:cNvSpPr>
          <p:nvPr/>
        </p:nvSpPr>
        <p:spPr bwMode="auto">
          <a:xfrm flipV="1">
            <a:off x="76942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Line 64"/>
          <p:cNvSpPr>
            <a:spLocks noChangeShapeType="1"/>
          </p:cNvSpPr>
          <p:nvPr/>
        </p:nvSpPr>
        <p:spPr bwMode="auto">
          <a:xfrm flipV="1">
            <a:off x="8532440" y="20335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Rectangle 65"/>
          <p:cNvSpPr>
            <a:spLocks noChangeArrowheads="1"/>
          </p:cNvSpPr>
          <p:nvPr/>
        </p:nvSpPr>
        <p:spPr bwMode="auto">
          <a:xfrm>
            <a:off x="2726953" y="2033587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Rectangle 66"/>
          <p:cNvSpPr>
            <a:spLocks noChangeArrowheads="1"/>
          </p:cNvSpPr>
          <p:nvPr/>
        </p:nvSpPr>
        <p:spPr bwMode="auto">
          <a:xfrm>
            <a:off x="3488953" y="2033587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6" name="Rectangle 67"/>
          <p:cNvSpPr>
            <a:spLocks noChangeArrowheads="1"/>
          </p:cNvSpPr>
          <p:nvPr/>
        </p:nvSpPr>
        <p:spPr bwMode="auto">
          <a:xfrm>
            <a:off x="4327153" y="2033587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Rectangle 68"/>
          <p:cNvSpPr>
            <a:spLocks noChangeArrowheads="1"/>
          </p:cNvSpPr>
          <p:nvPr/>
        </p:nvSpPr>
        <p:spPr bwMode="auto">
          <a:xfrm>
            <a:off x="5165353" y="2033587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6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8" name="Rectangle 69"/>
          <p:cNvSpPr>
            <a:spLocks noChangeArrowheads="1"/>
          </p:cNvSpPr>
          <p:nvPr/>
        </p:nvSpPr>
        <p:spPr bwMode="auto">
          <a:xfrm>
            <a:off x="6003553" y="2033587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9" name="Rectangle 70"/>
          <p:cNvSpPr>
            <a:spLocks noChangeArrowheads="1"/>
          </p:cNvSpPr>
          <p:nvPr/>
        </p:nvSpPr>
        <p:spPr bwMode="auto">
          <a:xfrm>
            <a:off x="6841753" y="2033587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8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0" name="Rectangle 71"/>
          <p:cNvSpPr>
            <a:spLocks noChangeArrowheads="1"/>
          </p:cNvSpPr>
          <p:nvPr/>
        </p:nvSpPr>
        <p:spPr bwMode="auto">
          <a:xfrm>
            <a:off x="7679953" y="2033587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1" name="Group 72"/>
          <p:cNvGrpSpPr>
            <a:grpSpLocks/>
          </p:cNvGrpSpPr>
          <p:nvPr/>
        </p:nvGrpSpPr>
        <p:grpSpPr bwMode="auto">
          <a:xfrm>
            <a:off x="4354140" y="4243387"/>
            <a:ext cx="812800" cy="333375"/>
            <a:chOff x="2744" y="1968"/>
            <a:chExt cx="512" cy="210"/>
          </a:xfrm>
        </p:grpSpPr>
        <p:sp>
          <p:nvSpPr>
            <p:cNvPr id="242" name="Rectangle 73"/>
            <p:cNvSpPr>
              <a:spLocks noChangeArrowheads="1"/>
            </p:cNvSpPr>
            <p:nvPr/>
          </p:nvSpPr>
          <p:spPr bwMode="auto">
            <a:xfrm>
              <a:off x="2744" y="197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Rectangle 74"/>
            <p:cNvSpPr>
              <a:spLocks noChangeArrowheads="1"/>
            </p:cNvSpPr>
            <p:nvPr/>
          </p:nvSpPr>
          <p:spPr bwMode="auto">
            <a:xfrm>
              <a:off x="2785" y="1968"/>
              <a:ext cx="43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4" name="Group 75"/>
          <p:cNvGrpSpPr>
            <a:grpSpLocks/>
          </p:cNvGrpSpPr>
          <p:nvPr/>
        </p:nvGrpSpPr>
        <p:grpSpPr bwMode="auto">
          <a:xfrm>
            <a:off x="6003553" y="4243387"/>
            <a:ext cx="903287" cy="333375"/>
            <a:chOff x="3783" y="1968"/>
            <a:chExt cx="569" cy="210"/>
          </a:xfrm>
        </p:grpSpPr>
        <p:sp>
          <p:nvSpPr>
            <p:cNvPr id="245" name="Rectangle 76"/>
            <p:cNvSpPr>
              <a:spLocks noChangeArrowheads="1"/>
            </p:cNvSpPr>
            <p:nvPr/>
          </p:nvSpPr>
          <p:spPr bwMode="auto">
            <a:xfrm>
              <a:off x="3800" y="197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" name="Rectangle 77"/>
            <p:cNvSpPr>
              <a:spLocks noChangeArrowheads="1"/>
            </p:cNvSpPr>
            <p:nvPr/>
          </p:nvSpPr>
          <p:spPr bwMode="auto">
            <a:xfrm>
              <a:off x="3783" y="1968"/>
              <a:ext cx="56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Reg/Dec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7" name="Group 78"/>
          <p:cNvGrpSpPr>
            <a:grpSpLocks/>
          </p:cNvGrpSpPr>
          <p:nvPr/>
        </p:nvGrpSpPr>
        <p:grpSpPr bwMode="auto">
          <a:xfrm>
            <a:off x="6868740" y="4243387"/>
            <a:ext cx="812800" cy="333375"/>
            <a:chOff x="4328" y="1968"/>
            <a:chExt cx="512" cy="210"/>
          </a:xfrm>
        </p:grpSpPr>
        <p:sp>
          <p:nvSpPr>
            <p:cNvPr id="248" name="Rectangle 79"/>
            <p:cNvSpPr>
              <a:spLocks noChangeArrowheads="1"/>
            </p:cNvSpPr>
            <p:nvPr/>
          </p:nvSpPr>
          <p:spPr bwMode="auto">
            <a:xfrm>
              <a:off x="4328" y="197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" name="Rectangle 80"/>
            <p:cNvSpPr>
              <a:spLocks noChangeArrowheads="1"/>
            </p:cNvSpPr>
            <p:nvPr/>
          </p:nvSpPr>
          <p:spPr bwMode="auto">
            <a:xfrm>
              <a:off x="4407" y="1968"/>
              <a:ext cx="377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0" name="Group 81"/>
          <p:cNvGrpSpPr>
            <a:grpSpLocks/>
          </p:cNvGrpSpPr>
          <p:nvPr/>
        </p:nvGrpSpPr>
        <p:grpSpPr bwMode="auto">
          <a:xfrm>
            <a:off x="7706940" y="4243387"/>
            <a:ext cx="812800" cy="333375"/>
            <a:chOff x="4856" y="1968"/>
            <a:chExt cx="512" cy="210"/>
          </a:xfrm>
        </p:grpSpPr>
        <p:sp>
          <p:nvSpPr>
            <p:cNvPr id="251" name="Rectangle 82"/>
            <p:cNvSpPr>
              <a:spLocks noChangeArrowheads="1"/>
            </p:cNvSpPr>
            <p:nvPr/>
          </p:nvSpPr>
          <p:spPr bwMode="auto">
            <a:xfrm>
              <a:off x="4856" y="197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2" name="Rectangle 83"/>
            <p:cNvSpPr>
              <a:spLocks noChangeArrowheads="1"/>
            </p:cNvSpPr>
            <p:nvPr/>
          </p:nvSpPr>
          <p:spPr bwMode="auto">
            <a:xfrm>
              <a:off x="4935" y="1968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Wr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53" name="Rectangle 84"/>
          <p:cNvSpPr>
            <a:spLocks noChangeArrowheads="1"/>
          </p:cNvSpPr>
          <p:nvPr/>
        </p:nvSpPr>
        <p:spPr bwMode="auto">
          <a:xfrm>
            <a:off x="3641353" y="4243387"/>
            <a:ext cx="7683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R-type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4" name="Group 85"/>
          <p:cNvGrpSpPr>
            <a:grpSpLocks/>
          </p:cNvGrpSpPr>
          <p:nvPr/>
        </p:nvGrpSpPr>
        <p:grpSpPr bwMode="auto">
          <a:xfrm>
            <a:off x="6030540" y="4624387"/>
            <a:ext cx="812800" cy="333375"/>
            <a:chOff x="3800" y="2208"/>
            <a:chExt cx="512" cy="210"/>
          </a:xfrm>
        </p:grpSpPr>
        <p:sp>
          <p:nvSpPr>
            <p:cNvPr id="255" name="Rectangle 86"/>
            <p:cNvSpPr>
              <a:spLocks noChangeArrowheads="1"/>
            </p:cNvSpPr>
            <p:nvPr/>
          </p:nvSpPr>
          <p:spPr bwMode="auto">
            <a:xfrm>
              <a:off x="3800" y="22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4" name="Rectangle 87"/>
            <p:cNvSpPr>
              <a:spLocks noChangeArrowheads="1"/>
            </p:cNvSpPr>
            <p:nvPr/>
          </p:nvSpPr>
          <p:spPr bwMode="auto">
            <a:xfrm>
              <a:off x="3841" y="2208"/>
              <a:ext cx="43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85" name="Group 88"/>
          <p:cNvGrpSpPr>
            <a:grpSpLocks/>
          </p:cNvGrpSpPr>
          <p:nvPr/>
        </p:nvGrpSpPr>
        <p:grpSpPr bwMode="auto">
          <a:xfrm>
            <a:off x="6841753" y="4624387"/>
            <a:ext cx="903287" cy="333375"/>
            <a:chOff x="4311" y="2208"/>
            <a:chExt cx="569" cy="210"/>
          </a:xfrm>
        </p:grpSpPr>
        <p:sp>
          <p:nvSpPr>
            <p:cNvPr id="386" name="Rectangle 89"/>
            <p:cNvSpPr>
              <a:spLocks noChangeArrowheads="1"/>
            </p:cNvSpPr>
            <p:nvPr/>
          </p:nvSpPr>
          <p:spPr bwMode="auto">
            <a:xfrm>
              <a:off x="4328" y="22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7" name="Rectangle 90"/>
            <p:cNvSpPr>
              <a:spLocks noChangeArrowheads="1"/>
            </p:cNvSpPr>
            <p:nvPr/>
          </p:nvSpPr>
          <p:spPr bwMode="auto">
            <a:xfrm>
              <a:off x="4311" y="2208"/>
              <a:ext cx="56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Reg/Dec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88" name="Group 91"/>
          <p:cNvGrpSpPr>
            <a:grpSpLocks/>
          </p:cNvGrpSpPr>
          <p:nvPr/>
        </p:nvGrpSpPr>
        <p:grpSpPr bwMode="auto">
          <a:xfrm>
            <a:off x="7706940" y="4624387"/>
            <a:ext cx="812800" cy="333375"/>
            <a:chOff x="4856" y="2208"/>
            <a:chExt cx="512" cy="210"/>
          </a:xfrm>
        </p:grpSpPr>
        <p:sp>
          <p:nvSpPr>
            <p:cNvPr id="389" name="Rectangle 92"/>
            <p:cNvSpPr>
              <a:spLocks noChangeArrowheads="1"/>
            </p:cNvSpPr>
            <p:nvPr/>
          </p:nvSpPr>
          <p:spPr bwMode="auto">
            <a:xfrm>
              <a:off x="4856" y="22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0" name="Rectangle 93"/>
            <p:cNvSpPr>
              <a:spLocks noChangeArrowheads="1"/>
            </p:cNvSpPr>
            <p:nvPr/>
          </p:nvSpPr>
          <p:spPr bwMode="auto">
            <a:xfrm>
              <a:off x="4935" y="2208"/>
              <a:ext cx="377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1" name="Group 94"/>
          <p:cNvGrpSpPr>
            <a:grpSpLocks/>
          </p:cNvGrpSpPr>
          <p:nvPr/>
        </p:nvGrpSpPr>
        <p:grpSpPr bwMode="auto">
          <a:xfrm>
            <a:off x="1839540" y="3100387"/>
            <a:ext cx="4165600" cy="333375"/>
            <a:chOff x="1160" y="1248"/>
            <a:chExt cx="2624" cy="210"/>
          </a:xfrm>
        </p:grpSpPr>
        <p:grpSp>
          <p:nvGrpSpPr>
            <p:cNvPr id="392" name="Group 95"/>
            <p:cNvGrpSpPr>
              <a:grpSpLocks/>
            </p:cNvGrpSpPr>
            <p:nvPr/>
          </p:nvGrpSpPr>
          <p:grpSpPr bwMode="auto">
            <a:xfrm>
              <a:off x="1160" y="1248"/>
              <a:ext cx="512" cy="210"/>
              <a:chOff x="1160" y="1248"/>
              <a:chExt cx="512" cy="210"/>
            </a:xfrm>
          </p:grpSpPr>
          <p:sp>
            <p:nvSpPr>
              <p:cNvPr id="438" name="Rectangle 96"/>
              <p:cNvSpPr>
                <a:spLocks noChangeArrowheads="1"/>
              </p:cNvSpPr>
              <p:nvPr/>
            </p:nvSpPr>
            <p:spPr bwMode="auto">
              <a:xfrm>
                <a:off x="1160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9" name="Rectangle 97"/>
              <p:cNvSpPr>
                <a:spLocks noChangeArrowheads="1"/>
              </p:cNvSpPr>
              <p:nvPr/>
            </p:nvSpPr>
            <p:spPr bwMode="auto">
              <a:xfrm>
                <a:off x="1201" y="1248"/>
                <a:ext cx="435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Ifetch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3" name="Group 98"/>
            <p:cNvGrpSpPr>
              <a:grpSpLocks/>
            </p:cNvGrpSpPr>
            <p:nvPr/>
          </p:nvGrpSpPr>
          <p:grpSpPr bwMode="auto">
            <a:xfrm>
              <a:off x="1671" y="1248"/>
              <a:ext cx="569" cy="210"/>
              <a:chOff x="1671" y="1248"/>
              <a:chExt cx="569" cy="210"/>
            </a:xfrm>
          </p:grpSpPr>
          <p:sp>
            <p:nvSpPr>
              <p:cNvPr id="436" name="Rectangle 99"/>
              <p:cNvSpPr>
                <a:spLocks noChangeArrowheads="1"/>
              </p:cNvSpPr>
              <p:nvPr/>
            </p:nvSpPr>
            <p:spPr bwMode="auto">
              <a:xfrm>
                <a:off x="1688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7" name="Rectangle 100"/>
              <p:cNvSpPr>
                <a:spLocks noChangeArrowheads="1"/>
              </p:cNvSpPr>
              <p:nvPr/>
            </p:nvSpPr>
            <p:spPr bwMode="auto">
              <a:xfrm>
                <a:off x="1671" y="1248"/>
                <a:ext cx="56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Reg/Dec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4" name="Group 101"/>
            <p:cNvGrpSpPr>
              <a:grpSpLocks/>
            </p:cNvGrpSpPr>
            <p:nvPr/>
          </p:nvGrpSpPr>
          <p:grpSpPr bwMode="auto">
            <a:xfrm>
              <a:off x="2216" y="1248"/>
              <a:ext cx="512" cy="210"/>
              <a:chOff x="2216" y="1248"/>
              <a:chExt cx="512" cy="210"/>
            </a:xfrm>
          </p:grpSpPr>
          <p:sp>
            <p:nvSpPr>
              <p:cNvPr id="434" name="Rectangle 102"/>
              <p:cNvSpPr>
                <a:spLocks noChangeArrowheads="1"/>
              </p:cNvSpPr>
              <p:nvPr/>
            </p:nvSpPr>
            <p:spPr bwMode="auto">
              <a:xfrm>
                <a:off x="2216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5" name="Rectangle 103"/>
              <p:cNvSpPr>
                <a:spLocks noChangeArrowheads="1"/>
              </p:cNvSpPr>
              <p:nvPr/>
            </p:nvSpPr>
            <p:spPr bwMode="auto">
              <a:xfrm>
                <a:off x="2295" y="1248"/>
                <a:ext cx="377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Exec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5" name="Group 104"/>
            <p:cNvGrpSpPr>
              <a:grpSpLocks/>
            </p:cNvGrpSpPr>
            <p:nvPr/>
          </p:nvGrpSpPr>
          <p:grpSpPr bwMode="auto">
            <a:xfrm>
              <a:off x="2744" y="1248"/>
              <a:ext cx="512" cy="210"/>
              <a:chOff x="2744" y="1248"/>
              <a:chExt cx="512" cy="210"/>
            </a:xfrm>
          </p:grpSpPr>
          <p:sp>
            <p:nvSpPr>
              <p:cNvPr id="399" name="Rectangle 105"/>
              <p:cNvSpPr>
                <a:spLocks noChangeArrowheads="1"/>
              </p:cNvSpPr>
              <p:nvPr/>
            </p:nvSpPr>
            <p:spPr bwMode="auto">
              <a:xfrm>
                <a:off x="2744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3" name="Rectangle 106"/>
              <p:cNvSpPr>
                <a:spLocks noChangeArrowheads="1"/>
              </p:cNvSpPr>
              <p:nvPr/>
            </p:nvSpPr>
            <p:spPr bwMode="auto">
              <a:xfrm>
                <a:off x="2823" y="1248"/>
                <a:ext cx="39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Mem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6" name="Group 107"/>
            <p:cNvGrpSpPr>
              <a:grpSpLocks/>
            </p:cNvGrpSpPr>
            <p:nvPr/>
          </p:nvGrpSpPr>
          <p:grpSpPr bwMode="auto">
            <a:xfrm>
              <a:off x="3272" y="1248"/>
              <a:ext cx="512" cy="210"/>
              <a:chOff x="3272" y="1248"/>
              <a:chExt cx="512" cy="210"/>
            </a:xfrm>
          </p:grpSpPr>
          <p:sp>
            <p:nvSpPr>
              <p:cNvPr id="397" name="Rectangle 108"/>
              <p:cNvSpPr>
                <a:spLocks noChangeArrowheads="1"/>
              </p:cNvSpPr>
              <p:nvPr/>
            </p:nvSpPr>
            <p:spPr bwMode="auto">
              <a:xfrm>
                <a:off x="3272" y="1256"/>
                <a:ext cx="512" cy="17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" name="Rectangle 109"/>
              <p:cNvSpPr>
                <a:spLocks noChangeArrowheads="1"/>
              </p:cNvSpPr>
              <p:nvPr/>
            </p:nvSpPr>
            <p:spPr bwMode="auto">
              <a:xfrm>
                <a:off x="3351" y="1248"/>
                <a:ext cx="299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Wr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440" name="Rectangle 110"/>
          <p:cNvSpPr>
            <a:spLocks noChangeArrowheads="1"/>
          </p:cNvSpPr>
          <p:nvPr/>
        </p:nvSpPr>
        <p:spPr bwMode="auto">
          <a:xfrm>
            <a:off x="1202953" y="3100387"/>
            <a:ext cx="63182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Load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41" name="Group 111"/>
          <p:cNvGrpSpPr>
            <a:grpSpLocks/>
          </p:cNvGrpSpPr>
          <p:nvPr/>
        </p:nvGrpSpPr>
        <p:grpSpPr bwMode="auto">
          <a:xfrm>
            <a:off x="2677740" y="3481387"/>
            <a:ext cx="812800" cy="333375"/>
            <a:chOff x="1688" y="1488"/>
            <a:chExt cx="512" cy="210"/>
          </a:xfrm>
        </p:grpSpPr>
        <p:sp>
          <p:nvSpPr>
            <p:cNvPr id="442" name="Rectangle 112"/>
            <p:cNvSpPr>
              <a:spLocks noChangeArrowheads="1"/>
            </p:cNvSpPr>
            <p:nvPr/>
          </p:nvSpPr>
          <p:spPr bwMode="auto">
            <a:xfrm>
              <a:off x="1688" y="149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" name="Rectangle 113"/>
            <p:cNvSpPr>
              <a:spLocks noChangeArrowheads="1"/>
            </p:cNvSpPr>
            <p:nvPr/>
          </p:nvSpPr>
          <p:spPr bwMode="auto">
            <a:xfrm>
              <a:off x="1729" y="1488"/>
              <a:ext cx="43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44" name="Group 114"/>
          <p:cNvGrpSpPr>
            <a:grpSpLocks/>
          </p:cNvGrpSpPr>
          <p:nvPr/>
        </p:nvGrpSpPr>
        <p:grpSpPr bwMode="auto">
          <a:xfrm>
            <a:off x="3488953" y="3481387"/>
            <a:ext cx="903287" cy="333375"/>
            <a:chOff x="2199" y="1488"/>
            <a:chExt cx="569" cy="210"/>
          </a:xfrm>
        </p:grpSpPr>
        <p:sp>
          <p:nvSpPr>
            <p:cNvPr id="445" name="Rectangle 115"/>
            <p:cNvSpPr>
              <a:spLocks noChangeArrowheads="1"/>
            </p:cNvSpPr>
            <p:nvPr/>
          </p:nvSpPr>
          <p:spPr bwMode="auto">
            <a:xfrm>
              <a:off x="2216" y="149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" name="Rectangle 116"/>
            <p:cNvSpPr>
              <a:spLocks noChangeArrowheads="1"/>
            </p:cNvSpPr>
            <p:nvPr/>
          </p:nvSpPr>
          <p:spPr bwMode="auto">
            <a:xfrm>
              <a:off x="2199" y="1488"/>
              <a:ext cx="56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Reg/Dec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47" name="Group 117"/>
          <p:cNvGrpSpPr>
            <a:grpSpLocks/>
          </p:cNvGrpSpPr>
          <p:nvPr/>
        </p:nvGrpSpPr>
        <p:grpSpPr bwMode="auto">
          <a:xfrm>
            <a:off x="4354140" y="3481387"/>
            <a:ext cx="812800" cy="333375"/>
            <a:chOff x="2744" y="1488"/>
            <a:chExt cx="512" cy="210"/>
          </a:xfrm>
        </p:grpSpPr>
        <p:sp>
          <p:nvSpPr>
            <p:cNvPr id="448" name="Rectangle 118"/>
            <p:cNvSpPr>
              <a:spLocks noChangeArrowheads="1"/>
            </p:cNvSpPr>
            <p:nvPr/>
          </p:nvSpPr>
          <p:spPr bwMode="auto">
            <a:xfrm>
              <a:off x="2744" y="149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" name="Rectangle 119"/>
            <p:cNvSpPr>
              <a:spLocks noChangeArrowheads="1"/>
            </p:cNvSpPr>
            <p:nvPr/>
          </p:nvSpPr>
          <p:spPr bwMode="auto">
            <a:xfrm>
              <a:off x="2823" y="1488"/>
              <a:ext cx="377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0" name="Group 120"/>
          <p:cNvGrpSpPr>
            <a:grpSpLocks/>
          </p:cNvGrpSpPr>
          <p:nvPr/>
        </p:nvGrpSpPr>
        <p:grpSpPr bwMode="auto">
          <a:xfrm>
            <a:off x="6030540" y="3481387"/>
            <a:ext cx="812800" cy="333375"/>
            <a:chOff x="3800" y="1488"/>
            <a:chExt cx="512" cy="210"/>
          </a:xfrm>
        </p:grpSpPr>
        <p:sp>
          <p:nvSpPr>
            <p:cNvPr id="451" name="Rectangle 121"/>
            <p:cNvSpPr>
              <a:spLocks noChangeArrowheads="1"/>
            </p:cNvSpPr>
            <p:nvPr/>
          </p:nvSpPr>
          <p:spPr bwMode="auto">
            <a:xfrm>
              <a:off x="3800" y="149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" name="Rectangle 122"/>
            <p:cNvSpPr>
              <a:spLocks noChangeArrowheads="1"/>
            </p:cNvSpPr>
            <p:nvPr/>
          </p:nvSpPr>
          <p:spPr bwMode="auto">
            <a:xfrm>
              <a:off x="3879" y="1488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Wr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3" name="Rectangle 123"/>
          <p:cNvSpPr>
            <a:spLocks noChangeArrowheads="1"/>
          </p:cNvSpPr>
          <p:nvPr/>
        </p:nvSpPr>
        <p:spPr bwMode="auto">
          <a:xfrm>
            <a:off x="1964953" y="3557587"/>
            <a:ext cx="7683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R-type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4" name="Group 124"/>
          <p:cNvGrpSpPr>
            <a:grpSpLocks/>
          </p:cNvGrpSpPr>
          <p:nvPr/>
        </p:nvGrpSpPr>
        <p:grpSpPr bwMode="auto">
          <a:xfrm>
            <a:off x="3515940" y="3862387"/>
            <a:ext cx="812800" cy="333375"/>
            <a:chOff x="2216" y="1728"/>
            <a:chExt cx="512" cy="210"/>
          </a:xfrm>
        </p:grpSpPr>
        <p:sp>
          <p:nvSpPr>
            <p:cNvPr id="455" name="Rectangle 125"/>
            <p:cNvSpPr>
              <a:spLocks noChangeArrowheads="1"/>
            </p:cNvSpPr>
            <p:nvPr/>
          </p:nvSpPr>
          <p:spPr bwMode="auto">
            <a:xfrm>
              <a:off x="2216" y="173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6" name="Rectangle 126"/>
            <p:cNvSpPr>
              <a:spLocks noChangeArrowheads="1"/>
            </p:cNvSpPr>
            <p:nvPr/>
          </p:nvSpPr>
          <p:spPr bwMode="auto">
            <a:xfrm>
              <a:off x="2257" y="1728"/>
              <a:ext cx="43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7" name="Group 127"/>
          <p:cNvGrpSpPr>
            <a:grpSpLocks/>
          </p:cNvGrpSpPr>
          <p:nvPr/>
        </p:nvGrpSpPr>
        <p:grpSpPr bwMode="auto">
          <a:xfrm>
            <a:off x="4327153" y="3862387"/>
            <a:ext cx="903287" cy="333375"/>
            <a:chOff x="2727" y="1728"/>
            <a:chExt cx="569" cy="210"/>
          </a:xfrm>
        </p:grpSpPr>
        <p:sp>
          <p:nvSpPr>
            <p:cNvPr id="458" name="Rectangle 128"/>
            <p:cNvSpPr>
              <a:spLocks noChangeArrowheads="1"/>
            </p:cNvSpPr>
            <p:nvPr/>
          </p:nvSpPr>
          <p:spPr bwMode="auto">
            <a:xfrm>
              <a:off x="2744" y="173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9" name="Rectangle 129"/>
            <p:cNvSpPr>
              <a:spLocks noChangeArrowheads="1"/>
            </p:cNvSpPr>
            <p:nvPr/>
          </p:nvSpPr>
          <p:spPr bwMode="auto">
            <a:xfrm>
              <a:off x="2727" y="1728"/>
              <a:ext cx="56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Reg/Dec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0" name="Group 130"/>
          <p:cNvGrpSpPr>
            <a:grpSpLocks/>
          </p:cNvGrpSpPr>
          <p:nvPr/>
        </p:nvGrpSpPr>
        <p:grpSpPr bwMode="auto">
          <a:xfrm>
            <a:off x="6030540" y="3862387"/>
            <a:ext cx="812800" cy="333375"/>
            <a:chOff x="3800" y="1728"/>
            <a:chExt cx="512" cy="210"/>
          </a:xfrm>
        </p:grpSpPr>
        <p:sp>
          <p:nvSpPr>
            <p:cNvPr id="461" name="Rectangle 131"/>
            <p:cNvSpPr>
              <a:spLocks noChangeArrowheads="1"/>
            </p:cNvSpPr>
            <p:nvPr/>
          </p:nvSpPr>
          <p:spPr bwMode="auto">
            <a:xfrm>
              <a:off x="3800" y="173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2" name="Rectangle 132"/>
            <p:cNvSpPr>
              <a:spLocks noChangeArrowheads="1"/>
            </p:cNvSpPr>
            <p:nvPr/>
          </p:nvSpPr>
          <p:spPr bwMode="auto">
            <a:xfrm>
              <a:off x="3879" y="1728"/>
              <a:ext cx="377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3" name="Group 133"/>
          <p:cNvGrpSpPr>
            <a:grpSpLocks/>
          </p:cNvGrpSpPr>
          <p:nvPr/>
        </p:nvGrpSpPr>
        <p:grpSpPr bwMode="auto">
          <a:xfrm>
            <a:off x="6868740" y="3862387"/>
            <a:ext cx="812800" cy="333375"/>
            <a:chOff x="4328" y="1728"/>
            <a:chExt cx="512" cy="210"/>
          </a:xfrm>
        </p:grpSpPr>
        <p:sp>
          <p:nvSpPr>
            <p:cNvPr id="464" name="Rectangle 134"/>
            <p:cNvSpPr>
              <a:spLocks noChangeArrowheads="1"/>
            </p:cNvSpPr>
            <p:nvPr/>
          </p:nvSpPr>
          <p:spPr bwMode="auto">
            <a:xfrm>
              <a:off x="4328" y="173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5" name="Rectangle 135"/>
            <p:cNvSpPr>
              <a:spLocks noChangeArrowheads="1"/>
            </p:cNvSpPr>
            <p:nvPr/>
          </p:nvSpPr>
          <p:spPr bwMode="auto">
            <a:xfrm>
              <a:off x="4407" y="1728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Wr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66" name="Rectangle 136"/>
          <p:cNvSpPr>
            <a:spLocks noChangeArrowheads="1"/>
          </p:cNvSpPr>
          <p:nvPr/>
        </p:nvSpPr>
        <p:spPr bwMode="auto">
          <a:xfrm>
            <a:off x="2803153" y="3938587"/>
            <a:ext cx="7683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R-type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7" name="Line 137"/>
          <p:cNvSpPr>
            <a:spLocks noChangeShapeType="1"/>
          </p:cNvSpPr>
          <p:nvPr/>
        </p:nvSpPr>
        <p:spPr bwMode="auto">
          <a:xfrm flipV="1">
            <a:off x="7694240" y="2719387"/>
            <a:ext cx="0" cy="12192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8" name="Line 138"/>
          <p:cNvSpPr>
            <a:spLocks noChangeShapeType="1"/>
          </p:cNvSpPr>
          <p:nvPr/>
        </p:nvSpPr>
        <p:spPr bwMode="auto">
          <a:xfrm flipV="1">
            <a:off x="6856040" y="2719387"/>
            <a:ext cx="0" cy="7620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9" name="Line 139"/>
          <p:cNvSpPr>
            <a:spLocks noChangeShapeType="1"/>
          </p:cNvSpPr>
          <p:nvPr/>
        </p:nvSpPr>
        <p:spPr bwMode="auto">
          <a:xfrm flipV="1">
            <a:off x="8532440" y="2719387"/>
            <a:ext cx="0" cy="1447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0" name="Oval 140"/>
          <p:cNvSpPr>
            <a:spLocks noChangeArrowheads="1"/>
          </p:cNvSpPr>
          <p:nvPr/>
        </p:nvSpPr>
        <p:spPr bwMode="auto">
          <a:xfrm>
            <a:off x="5185990" y="3487737"/>
            <a:ext cx="825500" cy="15113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" name="Rectangle 141"/>
          <p:cNvSpPr>
            <a:spLocks noChangeArrowheads="1"/>
          </p:cNvSpPr>
          <p:nvPr/>
        </p:nvSpPr>
        <p:spPr bwMode="auto">
          <a:xfrm>
            <a:off x="5165353" y="3862387"/>
            <a:ext cx="890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FFFF66"/>
                </a:solidFill>
                <a:effectLst/>
                <a:latin typeface="Times New Roman" pitchFamily="18" charset="0"/>
                <a:cs typeface="Arial" pitchFamily="34" charset="0"/>
              </a:rPr>
              <a:t>Pipeline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2" name="Rectangle 142"/>
          <p:cNvSpPr>
            <a:spLocks noChangeArrowheads="1"/>
          </p:cNvSpPr>
          <p:nvPr/>
        </p:nvSpPr>
        <p:spPr bwMode="auto">
          <a:xfrm>
            <a:off x="5241553" y="4243387"/>
            <a:ext cx="809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FFFF66"/>
                </a:solidFill>
                <a:effectLst/>
                <a:latin typeface="Times New Roman" pitchFamily="18" charset="0"/>
                <a:cs typeface="Arial" pitchFamily="34" charset="0"/>
              </a:rPr>
              <a:t>Bubble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73" name="Group 143"/>
          <p:cNvGrpSpPr>
            <a:grpSpLocks/>
          </p:cNvGrpSpPr>
          <p:nvPr/>
        </p:nvGrpSpPr>
        <p:grpSpPr bwMode="auto">
          <a:xfrm>
            <a:off x="1001340" y="2719387"/>
            <a:ext cx="812800" cy="333375"/>
            <a:chOff x="632" y="1008"/>
            <a:chExt cx="512" cy="210"/>
          </a:xfrm>
        </p:grpSpPr>
        <p:sp>
          <p:nvSpPr>
            <p:cNvPr id="474" name="Rectangle 144"/>
            <p:cNvSpPr>
              <a:spLocks noChangeArrowheads="1"/>
            </p:cNvSpPr>
            <p:nvPr/>
          </p:nvSpPr>
          <p:spPr bwMode="auto">
            <a:xfrm>
              <a:off x="632" y="10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5" name="Rectangle 145"/>
            <p:cNvSpPr>
              <a:spLocks noChangeArrowheads="1"/>
            </p:cNvSpPr>
            <p:nvPr/>
          </p:nvSpPr>
          <p:spPr bwMode="auto">
            <a:xfrm>
              <a:off x="673" y="1008"/>
              <a:ext cx="43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76" name="Group 146"/>
          <p:cNvGrpSpPr>
            <a:grpSpLocks/>
          </p:cNvGrpSpPr>
          <p:nvPr/>
        </p:nvGrpSpPr>
        <p:grpSpPr bwMode="auto">
          <a:xfrm>
            <a:off x="1812553" y="2719387"/>
            <a:ext cx="903287" cy="333375"/>
            <a:chOff x="1143" y="1008"/>
            <a:chExt cx="569" cy="210"/>
          </a:xfrm>
        </p:grpSpPr>
        <p:sp>
          <p:nvSpPr>
            <p:cNvPr id="477" name="Rectangle 147"/>
            <p:cNvSpPr>
              <a:spLocks noChangeArrowheads="1"/>
            </p:cNvSpPr>
            <p:nvPr/>
          </p:nvSpPr>
          <p:spPr bwMode="auto">
            <a:xfrm>
              <a:off x="1160" y="10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8" name="Rectangle 148"/>
            <p:cNvSpPr>
              <a:spLocks noChangeArrowheads="1"/>
            </p:cNvSpPr>
            <p:nvPr/>
          </p:nvSpPr>
          <p:spPr bwMode="auto">
            <a:xfrm>
              <a:off x="1143" y="1008"/>
              <a:ext cx="56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Reg/Dec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79" name="Group 149"/>
          <p:cNvGrpSpPr>
            <a:grpSpLocks/>
          </p:cNvGrpSpPr>
          <p:nvPr/>
        </p:nvGrpSpPr>
        <p:grpSpPr bwMode="auto">
          <a:xfrm>
            <a:off x="2677740" y="2719387"/>
            <a:ext cx="812800" cy="333375"/>
            <a:chOff x="1688" y="1008"/>
            <a:chExt cx="512" cy="210"/>
          </a:xfrm>
        </p:grpSpPr>
        <p:sp>
          <p:nvSpPr>
            <p:cNvPr id="480" name="Rectangle 150"/>
            <p:cNvSpPr>
              <a:spLocks noChangeArrowheads="1"/>
            </p:cNvSpPr>
            <p:nvPr/>
          </p:nvSpPr>
          <p:spPr bwMode="auto">
            <a:xfrm>
              <a:off x="1688" y="10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1" name="Rectangle 151"/>
            <p:cNvSpPr>
              <a:spLocks noChangeArrowheads="1"/>
            </p:cNvSpPr>
            <p:nvPr/>
          </p:nvSpPr>
          <p:spPr bwMode="auto">
            <a:xfrm>
              <a:off x="1767" y="1008"/>
              <a:ext cx="377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82" name="Group 152"/>
          <p:cNvGrpSpPr>
            <a:grpSpLocks/>
          </p:cNvGrpSpPr>
          <p:nvPr/>
        </p:nvGrpSpPr>
        <p:grpSpPr bwMode="auto">
          <a:xfrm>
            <a:off x="3515940" y="2719387"/>
            <a:ext cx="812800" cy="333375"/>
            <a:chOff x="2216" y="1008"/>
            <a:chExt cx="512" cy="210"/>
          </a:xfrm>
        </p:grpSpPr>
        <p:sp>
          <p:nvSpPr>
            <p:cNvPr id="483" name="Rectangle 153"/>
            <p:cNvSpPr>
              <a:spLocks noChangeArrowheads="1"/>
            </p:cNvSpPr>
            <p:nvPr/>
          </p:nvSpPr>
          <p:spPr bwMode="auto">
            <a:xfrm>
              <a:off x="2216" y="101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4" name="Rectangle 154"/>
            <p:cNvSpPr>
              <a:spLocks noChangeArrowheads="1"/>
            </p:cNvSpPr>
            <p:nvPr/>
          </p:nvSpPr>
          <p:spPr bwMode="auto">
            <a:xfrm>
              <a:off x="2295" y="1008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Wr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85" name="Line 155"/>
          <p:cNvSpPr>
            <a:spLocks noChangeShapeType="1"/>
          </p:cNvSpPr>
          <p:nvPr/>
        </p:nvSpPr>
        <p:spPr bwMode="auto">
          <a:xfrm flipV="1">
            <a:off x="6017840" y="27193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6" name="Line 156"/>
          <p:cNvSpPr>
            <a:spLocks noChangeShapeType="1"/>
          </p:cNvSpPr>
          <p:nvPr/>
        </p:nvSpPr>
        <p:spPr bwMode="auto">
          <a:xfrm flipV="1">
            <a:off x="5179640" y="2719387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95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Delay R-type’s Write by One Cycle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14313" y="3069704"/>
            <a:ext cx="6889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Clock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609600" y="3069704"/>
            <a:ext cx="7924800" cy="228600"/>
            <a:chOff x="384" y="2160"/>
            <a:chExt cx="4992" cy="144"/>
          </a:xfrm>
        </p:grpSpPr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624" y="2160"/>
              <a:ext cx="528" cy="144"/>
              <a:chOff x="624" y="2160"/>
              <a:chExt cx="528" cy="144"/>
            </a:xfrm>
          </p:grpSpPr>
          <p:sp>
            <p:nvSpPr>
              <p:cNvPr id="51" name="Line 7"/>
              <p:cNvSpPr>
                <a:spLocks noChangeShapeType="1"/>
              </p:cNvSpPr>
              <p:nvPr/>
            </p:nvSpPr>
            <p:spPr bwMode="auto">
              <a:xfrm>
                <a:off x="624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8"/>
              <p:cNvSpPr>
                <a:spLocks noChangeShapeType="1"/>
              </p:cNvSpPr>
              <p:nvPr/>
            </p:nvSpPr>
            <p:spPr bwMode="auto">
              <a:xfrm>
                <a:off x="624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Line 9"/>
              <p:cNvSpPr>
                <a:spLocks noChangeShapeType="1"/>
              </p:cNvSpPr>
              <p:nvPr/>
            </p:nvSpPr>
            <p:spPr bwMode="auto">
              <a:xfrm flipV="1">
                <a:off x="912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Line 10"/>
              <p:cNvSpPr>
                <a:spLocks noChangeShapeType="1"/>
              </p:cNvSpPr>
              <p:nvPr/>
            </p:nvSpPr>
            <p:spPr bwMode="auto">
              <a:xfrm>
                <a:off x="912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1152" y="2160"/>
              <a:ext cx="528" cy="144"/>
              <a:chOff x="1152" y="2160"/>
              <a:chExt cx="528" cy="144"/>
            </a:xfrm>
          </p:grpSpPr>
          <p:sp>
            <p:nvSpPr>
              <p:cNvPr id="47" name="Line 12"/>
              <p:cNvSpPr>
                <a:spLocks noChangeShapeType="1"/>
              </p:cNvSpPr>
              <p:nvPr/>
            </p:nvSpPr>
            <p:spPr bwMode="auto">
              <a:xfrm>
                <a:off x="1152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Line 13"/>
              <p:cNvSpPr>
                <a:spLocks noChangeShapeType="1"/>
              </p:cNvSpPr>
              <p:nvPr/>
            </p:nvSpPr>
            <p:spPr bwMode="auto">
              <a:xfrm>
                <a:off x="1152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Line 14"/>
              <p:cNvSpPr>
                <a:spLocks noChangeShapeType="1"/>
              </p:cNvSpPr>
              <p:nvPr/>
            </p:nvSpPr>
            <p:spPr bwMode="auto">
              <a:xfrm flipV="1">
                <a:off x="1440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Line 15"/>
              <p:cNvSpPr>
                <a:spLocks noChangeShapeType="1"/>
              </p:cNvSpPr>
              <p:nvPr/>
            </p:nvSpPr>
            <p:spPr bwMode="auto">
              <a:xfrm>
                <a:off x="1440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1680" y="2160"/>
              <a:ext cx="528" cy="144"/>
              <a:chOff x="1680" y="2160"/>
              <a:chExt cx="528" cy="144"/>
            </a:xfrm>
          </p:grpSpPr>
          <p:sp>
            <p:nvSpPr>
              <p:cNvPr id="43" name="Line 17"/>
              <p:cNvSpPr>
                <a:spLocks noChangeShapeType="1"/>
              </p:cNvSpPr>
              <p:nvPr/>
            </p:nvSpPr>
            <p:spPr bwMode="auto">
              <a:xfrm>
                <a:off x="1680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Line 18"/>
              <p:cNvSpPr>
                <a:spLocks noChangeShapeType="1"/>
              </p:cNvSpPr>
              <p:nvPr/>
            </p:nvSpPr>
            <p:spPr bwMode="auto">
              <a:xfrm>
                <a:off x="1680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Line 19"/>
              <p:cNvSpPr>
                <a:spLocks noChangeShapeType="1"/>
              </p:cNvSpPr>
              <p:nvPr/>
            </p:nvSpPr>
            <p:spPr bwMode="auto">
              <a:xfrm flipV="1">
                <a:off x="1968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Line 20"/>
              <p:cNvSpPr>
                <a:spLocks noChangeShapeType="1"/>
              </p:cNvSpPr>
              <p:nvPr/>
            </p:nvSpPr>
            <p:spPr bwMode="auto">
              <a:xfrm>
                <a:off x="1968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" name="Group 21"/>
            <p:cNvGrpSpPr>
              <a:grpSpLocks/>
            </p:cNvGrpSpPr>
            <p:nvPr/>
          </p:nvGrpSpPr>
          <p:grpSpPr bwMode="auto">
            <a:xfrm>
              <a:off x="2208" y="2160"/>
              <a:ext cx="528" cy="144"/>
              <a:chOff x="2208" y="2160"/>
              <a:chExt cx="528" cy="144"/>
            </a:xfrm>
          </p:grpSpPr>
          <p:sp>
            <p:nvSpPr>
              <p:cNvPr id="39" name="Line 22"/>
              <p:cNvSpPr>
                <a:spLocks noChangeShapeType="1"/>
              </p:cNvSpPr>
              <p:nvPr/>
            </p:nvSpPr>
            <p:spPr bwMode="auto">
              <a:xfrm>
                <a:off x="2208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Line 23"/>
              <p:cNvSpPr>
                <a:spLocks noChangeShapeType="1"/>
              </p:cNvSpPr>
              <p:nvPr/>
            </p:nvSpPr>
            <p:spPr bwMode="auto">
              <a:xfrm>
                <a:off x="2208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Line 24"/>
              <p:cNvSpPr>
                <a:spLocks noChangeShapeType="1"/>
              </p:cNvSpPr>
              <p:nvPr/>
            </p:nvSpPr>
            <p:spPr bwMode="auto">
              <a:xfrm flipV="1">
                <a:off x="2496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Line 25"/>
              <p:cNvSpPr>
                <a:spLocks noChangeShapeType="1"/>
              </p:cNvSpPr>
              <p:nvPr/>
            </p:nvSpPr>
            <p:spPr bwMode="auto">
              <a:xfrm>
                <a:off x="2496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2736" y="2160"/>
              <a:ext cx="528" cy="144"/>
              <a:chOff x="2736" y="2160"/>
              <a:chExt cx="528" cy="144"/>
            </a:xfrm>
          </p:grpSpPr>
          <p:sp>
            <p:nvSpPr>
              <p:cNvPr id="35" name="Line 27"/>
              <p:cNvSpPr>
                <a:spLocks noChangeShapeType="1"/>
              </p:cNvSpPr>
              <p:nvPr/>
            </p:nvSpPr>
            <p:spPr bwMode="auto">
              <a:xfrm>
                <a:off x="2736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28"/>
              <p:cNvSpPr>
                <a:spLocks noChangeShapeType="1"/>
              </p:cNvSpPr>
              <p:nvPr/>
            </p:nvSpPr>
            <p:spPr bwMode="auto">
              <a:xfrm>
                <a:off x="2736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Line 29"/>
              <p:cNvSpPr>
                <a:spLocks noChangeShapeType="1"/>
              </p:cNvSpPr>
              <p:nvPr/>
            </p:nvSpPr>
            <p:spPr bwMode="auto">
              <a:xfrm flipV="1">
                <a:off x="3024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Line 30"/>
              <p:cNvSpPr>
                <a:spLocks noChangeShapeType="1"/>
              </p:cNvSpPr>
              <p:nvPr/>
            </p:nvSpPr>
            <p:spPr bwMode="auto">
              <a:xfrm>
                <a:off x="3024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31"/>
            <p:cNvGrpSpPr>
              <a:grpSpLocks/>
            </p:cNvGrpSpPr>
            <p:nvPr/>
          </p:nvGrpSpPr>
          <p:grpSpPr bwMode="auto">
            <a:xfrm>
              <a:off x="3264" y="2160"/>
              <a:ext cx="528" cy="144"/>
              <a:chOff x="3264" y="2160"/>
              <a:chExt cx="528" cy="144"/>
            </a:xfrm>
          </p:grpSpPr>
          <p:sp>
            <p:nvSpPr>
              <p:cNvPr id="31" name="Line 32"/>
              <p:cNvSpPr>
                <a:spLocks noChangeShapeType="1"/>
              </p:cNvSpPr>
              <p:nvPr/>
            </p:nvSpPr>
            <p:spPr bwMode="auto">
              <a:xfrm>
                <a:off x="3264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33"/>
              <p:cNvSpPr>
                <a:spLocks noChangeShapeType="1"/>
              </p:cNvSpPr>
              <p:nvPr/>
            </p:nvSpPr>
            <p:spPr bwMode="auto">
              <a:xfrm>
                <a:off x="3264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Line 34"/>
              <p:cNvSpPr>
                <a:spLocks noChangeShapeType="1"/>
              </p:cNvSpPr>
              <p:nvPr/>
            </p:nvSpPr>
            <p:spPr bwMode="auto">
              <a:xfrm flipV="1">
                <a:off x="3552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Line 35"/>
              <p:cNvSpPr>
                <a:spLocks noChangeShapeType="1"/>
              </p:cNvSpPr>
              <p:nvPr/>
            </p:nvSpPr>
            <p:spPr bwMode="auto">
              <a:xfrm>
                <a:off x="3552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" name="Group 36"/>
            <p:cNvGrpSpPr>
              <a:grpSpLocks/>
            </p:cNvGrpSpPr>
            <p:nvPr/>
          </p:nvGrpSpPr>
          <p:grpSpPr bwMode="auto">
            <a:xfrm>
              <a:off x="3792" y="2160"/>
              <a:ext cx="528" cy="144"/>
              <a:chOff x="3792" y="2160"/>
              <a:chExt cx="528" cy="144"/>
            </a:xfrm>
          </p:grpSpPr>
          <p:sp>
            <p:nvSpPr>
              <p:cNvPr id="27" name="Line 37"/>
              <p:cNvSpPr>
                <a:spLocks noChangeShapeType="1"/>
              </p:cNvSpPr>
              <p:nvPr/>
            </p:nvSpPr>
            <p:spPr bwMode="auto">
              <a:xfrm>
                <a:off x="3792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Line 38"/>
              <p:cNvSpPr>
                <a:spLocks noChangeShapeType="1"/>
              </p:cNvSpPr>
              <p:nvPr/>
            </p:nvSpPr>
            <p:spPr bwMode="auto">
              <a:xfrm>
                <a:off x="3792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Line 39"/>
              <p:cNvSpPr>
                <a:spLocks noChangeShapeType="1"/>
              </p:cNvSpPr>
              <p:nvPr/>
            </p:nvSpPr>
            <p:spPr bwMode="auto">
              <a:xfrm flipV="1">
                <a:off x="4080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Line 40"/>
              <p:cNvSpPr>
                <a:spLocks noChangeShapeType="1"/>
              </p:cNvSpPr>
              <p:nvPr/>
            </p:nvSpPr>
            <p:spPr bwMode="auto">
              <a:xfrm>
                <a:off x="4080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41"/>
            <p:cNvGrpSpPr>
              <a:grpSpLocks/>
            </p:cNvGrpSpPr>
            <p:nvPr/>
          </p:nvGrpSpPr>
          <p:grpSpPr bwMode="auto">
            <a:xfrm>
              <a:off x="4320" y="2160"/>
              <a:ext cx="528" cy="144"/>
              <a:chOff x="4320" y="2160"/>
              <a:chExt cx="528" cy="144"/>
            </a:xfrm>
          </p:grpSpPr>
          <p:sp>
            <p:nvSpPr>
              <p:cNvPr id="23" name="Line 42"/>
              <p:cNvSpPr>
                <a:spLocks noChangeShapeType="1"/>
              </p:cNvSpPr>
              <p:nvPr/>
            </p:nvSpPr>
            <p:spPr bwMode="auto">
              <a:xfrm>
                <a:off x="4320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43"/>
              <p:cNvSpPr>
                <a:spLocks noChangeShapeType="1"/>
              </p:cNvSpPr>
              <p:nvPr/>
            </p:nvSpPr>
            <p:spPr bwMode="auto">
              <a:xfrm>
                <a:off x="4320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44"/>
              <p:cNvSpPr>
                <a:spLocks noChangeShapeType="1"/>
              </p:cNvSpPr>
              <p:nvPr/>
            </p:nvSpPr>
            <p:spPr bwMode="auto">
              <a:xfrm flipV="1">
                <a:off x="4608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Line 45"/>
              <p:cNvSpPr>
                <a:spLocks noChangeShapeType="1"/>
              </p:cNvSpPr>
              <p:nvPr/>
            </p:nvSpPr>
            <p:spPr bwMode="auto">
              <a:xfrm>
                <a:off x="4608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" name="Line 46"/>
            <p:cNvSpPr>
              <a:spLocks noChangeShapeType="1"/>
            </p:cNvSpPr>
            <p:nvPr/>
          </p:nvSpPr>
          <p:spPr bwMode="auto">
            <a:xfrm>
              <a:off x="384" y="2160"/>
              <a:ext cx="2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7" name="Group 47"/>
            <p:cNvGrpSpPr>
              <a:grpSpLocks/>
            </p:cNvGrpSpPr>
            <p:nvPr/>
          </p:nvGrpSpPr>
          <p:grpSpPr bwMode="auto">
            <a:xfrm>
              <a:off x="4848" y="2160"/>
              <a:ext cx="528" cy="144"/>
              <a:chOff x="4848" y="2160"/>
              <a:chExt cx="528" cy="144"/>
            </a:xfrm>
          </p:grpSpPr>
          <p:sp>
            <p:nvSpPr>
              <p:cNvPr id="19" name="Line 48"/>
              <p:cNvSpPr>
                <a:spLocks noChangeShapeType="1"/>
              </p:cNvSpPr>
              <p:nvPr/>
            </p:nvSpPr>
            <p:spPr bwMode="auto">
              <a:xfrm>
                <a:off x="4848" y="230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49"/>
              <p:cNvSpPr>
                <a:spLocks noChangeShapeType="1"/>
              </p:cNvSpPr>
              <p:nvPr/>
            </p:nvSpPr>
            <p:spPr bwMode="auto">
              <a:xfrm>
                <a:off x="4848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Line 50"/>
              <p:cNvSpPr>
                <a:spLocks noChangeShapeType="1"/>
              </p:cNvSpPr>
              <p:nvPr/>
            </p:nvSpPr>
            <p:spPr bwMode="auto">
              <a:xfrm flipV="1">
                <a:off x="5136" y="21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51"/>
              <p:cNvSpPr>
                <a:spLocks noChangeShapeType="1"/>
              </p:cNvSpPr>
              <p:nvPr/>
            </p:nvSpPr>
            <p:spPr bwMode="auto">
              <a:xfrm>
                <a:off x="5136" y="2160"/>
                <a:ext cx="2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8" name="Line 52"/>
            <p:cNvSpPr>
              <a:spLocks noChangeShapeType="1"/>
            </p:cNvSpPr>
            <p:nvPr/>
          </p:nvSpPr>
          <p:spPr bwMode="auto">
            <a:xfrm>
              <a:off x="5376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Line 53"/>
          <p:cNvSpPr>
            <a:spLocks noChangeShapeType="1"/>
          </p:cNvSpPr>
          <p:nvPr/>
        </p:nvSpPr>
        <p:spPr bwMode="auto">
          <a:xfrm flipV="1">
            <a:off x="9906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Line 54"/>
          <p:cNvSpPr>
            <a:spLocks noChangeShapeType="1"/>
          </p:cNvSpPr>
          <p:nvPr/>
        </p:nvSpPr>
        <p:spPr bwMode="auto">
          <a:xfrm flipV="1">
            <a:off x="18288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55"/>
          <p:cNvSpPr>
            <a:spLocks noChangeArrowheads="1"/>
          </p:cNvSpPr>
          <p:nvPr/>
        </p:nvSpPr>
        <p:spPr bwMode="auto">
          <a:xfrm>
            <a:off x="1052513" y="2688704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56"/>
          <p:cNvSpPr>
            <a:spLocks noChangeArrowheads="1"/>
          </p:cNvSpPr>
          <p:nvPr/>
        </p:nvSpPr>
        <p:spPr bwMode="auto">
          <a:xfrm>
            <a:off x="1814513" y="2688704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Line 57"/>
          <p:cNvSpPr>
            <a:spLocks noChangeShapeType="1"/>
          </p:cNvSpPr>
          <p:nvPr/>
        </p:nvSpPr>
        <p:spPr bwMode="auto">
          <a:xfrm flipV="1">
            <a:off x="26670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Line 58"/>
          <p:cNvSpPr>
            <a:spLocks noChangeShapeType="1"/>
          </p:cNvSpPr>
          <p:nvPr/>
        </p:nvSpPr>
        <p:spPr bwMode="auto">
          <a:xfrm flipV="1">
            <a:off x="35052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Line 59"/>
          <p:cNvSpPr>
            <a:spLocks noChangeShapeType="1"/>
          </p:cNvSpPr>
          <p:nvPr/>
        </p:nvSpPr>
        <p:spPr bwMode="auto">
          <a:xfrm flipV="1">
            <a:off x="43434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Line 60"/>
          <p:cNvSpPr>
            <a:spLocks noChangeShapeType="1"/>
          </p:cNvSpPr>
          <p:nvPr/>
        </p:nvSpPr>
        <p:spPr bwMode="auto">
          <a:xfrm flipV="1">
            <a:off x="51816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Line 61"/>
          <p:cNvSpPr>
            <a:spLocks noChangeShapeType="1"/>
          </p:cNvSpPr>
          <p:nvPr/>
        </p:nvSpPr>
        <p:spPr bwMode="auto">
          <a:xfrm flipV="1">
            <a:off x="60198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7" name="Line 62"/>
          <p:cNvSpPr>
            <a:spLocks noChangeShapeType="1"/>
          </p:cNvSpPr>
          <p:nvPr/>
        </p:nvSpPr>
        <p:spPr bwMode="auto">
          <a:xfrm flipV="1">
            <a:off x="68580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8" name="Line 63"/>
          <p:cNvSpPr>
            <a:spLocks noChangeShapeType="1"/>
          </p:cNvSpPr>
          <p:nvPr/>
        </p:nvSpPr>
        <p:spPr bwMode="auto">
          <a:xfrm flipV="1">
            <a:off x="76962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9" name="Line 64"/>
          <p:cNvSpPr>
            <a:spLocks noChangeShapeType="1"/>
          </p:cNvSpPr>
          <p:nvPr/>
        </p:nvSpPr>
        <p:spPr bwMode="auto">
          <a:xfrm flipV="1">
            <a:off x="8534400" y="2688704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0" name="Rectangle 65"/>
          <p:cNvSpPr>
            <a:spLocks noChangeArrowheads="1"/>
          </p:cNvSpPr>
          <p:nvPr/>
        </p:nvSpPr>
        <p:spPr bwMode="auto">
          <a:xfrm>
            <a:off x="2728913" y="2688704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" name="Rectangle 66"/>
          <p:cNvSpPr>
            <a:spLocks noChangeArrowheads="1"/>
          </p:cNvSpPr>
          <p:nvPr/>
        </p:nvSpPr>
        <p:spPr bwMode="auto">
          <a:xfrm>
            <a:off x="3490913" y="2688704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2" name="Rectangle 67"/>
          <p:cNvSpPr>
            <a:spLocks noChangeArrowheads="1"/>
          </p:cNvSpPr>
          <p:nvPr/>
        </p:nvSpPr>
        <p:spPr bwMode="auto">
          <a:xfrm>
            <a:off x="4329113" y="2688704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3" name="Rectangle 68"/>
          <p:cNvSpPr>
            <a:spLocks noChangeArrowheads="1"/>
          </p:cNvSpPr>
          <p:nvPr/>
        </p:nvSpPr>
        <p:spPr bwMode="auto">
          <a:xfrm>
            <a:off x="5167313" y="2688704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6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4" name="Rectangle 69"/>
          <p:cNvSpPr>
            <a:spLocks noChangeArrowheads="1"/>
          </p:cNvSpPr>
          <p:nvPr/>
        </p:nvSpPr>
        <p:spPr bwMode="auto">
          <a:xfrm>
            <a:off x="6005513" y="2688704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5" name="Rectangle 70"/>
          <p:cNvSpPr>
            <a:spLocks noChangeArrowheads="1"/>
          </p:cNvSpPr>
          <p:nvPr/>
        </p:nvSpPr>
        <p:spPr bwMode="auto">
          <a:xfrm>
            <a:off x="6843713" y="2688704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8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6" name="Rectangle 71"/>
          <p:cNvSpPr>
            <a:spLocks noChangeArrowheads="1"/>
          </p:cNvSpPr>
          <p:nvPr/>
        </p:nvSpPr>
        <p:spPr bwMode="auto">
          <a:xfrm>
            <a:off x="7681913" y="2688704"/>
            <a:ext cx="819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Cycle 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97" name="Group 72"/>
          <p:cNvGrpSpPr>
            <a:grpSpLocks/>
          </p:cNvGrpSpPr>
          <p:nvPr/>
        </p:nvGrpSpPr>
        <p:grpSpPr bwMode="auto">
          <a:xfrm>
            <a:off x="1003300" y="3526904"/>
            <a:ext cx="812800" cy="333375"/>
            <a:chOff x="632" y="2448"/>
            <a:chExt cx="512" cy="210"/>
          </a:xfrm>
        </p:grpSpPr>
        <p:sp>
          <p:nvSpPr>
            <p:cNvPr id="498" name="Rectangle 73"/>
            <p:cNvSpPr>
              <a:spLocks noChangeArrowheads="1"/>
            </p:cNvSpPr>
            <p:nvPr/>
          </p:nvSpPr>
          <p:spPr bwMode="auto">
            <a:xfrm>
              <a:off x="632" y="245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9" name="Rectangle 74"/>
            <p:cNvSpPr>
              <a:spLocks noChangeArrowheads="1"/>
            </p:cNvSpPr>
            <p:nvPr/>
          </p:nvSpPr>
          <p:spPr bwMode="auto">
            <a:xfrm>
              <a:off x="673" y="2448"/>
              <a:ext cx="43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00" name="Group 75"/>
          <p:cNvGrpSpPr>
            <a:grpSpLocks/>
          </p:cNvGrpSpPr>
          <p:nvPr/>
        </p:nvGrpSpPr>
        <p:grpSpPr bwMode="auto">
          <a:xfrm>
            <a:off x="1814513" y="3526904"/>
            <a:ext cx="903287" cy="333375"/>
            <a:chOff x="1143" y="2448"/>
            <a:chExt cx="569" cy="210"/>
          </a:xfrm>
        </p:grpSpPr>
        <p:sp>
          <p:nvSpPr>
            <p:cNvPr id="501" name="Rectangle 76"/>
            <p:cNvSpPr>
              <a:spLocks noChangeArrowheads="1"/>
            </p:cNvSpPr>
            <p:nvPr/>
          </p:nvSpPr>
          <p:spPr bwMode="auto">
            <a:xfrm>
              <a:off x="1160" y="245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2" name="Rectangle 77"/>
            <p:cNvSpPr>
              <a:spLocks noChangeArrowheads="1"/>
            </p:cNvSpPr>
            <p:nvPr/>
          </p:nvSpPr>
          <p:spPr bwMode="auto">
            <a:xfrm>
              <a:off x="1143" y="2448"/>
              <a:ext cx="56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Reg/Dec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03" name="Group 78"/>
          <p:cNvGrpSpPr>
            <a:grpSpLocks/>
          </p:cNvGrpSpPr>
          <p:nvPr/>
        </p:nvGrpSpPr>
        <p:grpSpPr bwMode="auto">
          <a:xfrm>
            <a:off x="3517900" y="3526904"/>
            <a:ext cx="812800" cy="336550"/>
            <a:chOff x="2216" y="2448"/>
            <a:chExt cx="512" cy="212"/>
          </a:xfrm>
        </p:grpSpPr>
        <p:sp>
          <p:nvSpPr>
            <p:cNvPr id="504" name="Rectangle 79"/>
            <p:cNvSpPr>
              <a:spLocks noChangeArrowheads="1"/>
            </p:cNvSpPr>
            <p:nvPr/>
          </p:nvSpPr>
          <p:spPr bwMode="auto">
            <a:xfrm>
              <a:off x="2216" y="245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5" name="Rectangle 80"/>
            <p:cNvSpPr>
              <a:spLocks noChangeArrowheads="1"/>
            </p:cNvSpPr>
            <p:nvPr/>
          </p:nvSpPr>
          <p:spPr bwMode="auto">
            <a:xfrm>
              <a:off x="2295" y="2448"/>
              <a:ext cx="40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rgbClr val="FFFF66"/>
                  </a:solidFill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06" name="Group 81"/>
          <p:cNvGrpSpPr>
            <a:grpSpLocks/>
          </p:cNvGrpSpPr>
          <p:nvPr/>
        </p:nvGrpSpPr>
        <p:grpSpPr bwMode="auto">
          <a:xfrm>
            <a:off x="4356100" y="3526904"/>
            <a:ext cx="812800" cy="333375"/>
            <a:chOff x="2744" y="2448"/>
            <a:chExt cx="512" cy="210"/>
          </a:xfrm>
        </p:grpSpPr>
        <p:sp>
          <p:nvSpPr>
            <p:cNvPr id="507" name="Rectangle 82"/>
            <p:cNvSpPr>
              <a:spLocks noChangeArrowheads="1"/>
            </p:cNvSpPr>
            <p:nvPr/>
          </p:nvSpPr>
          <p:spPr bwMode="auto">
            <a:xfrm>
              <a:off x="2744" y="245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8" name="Rectangle 83"/>
            <p:cNvSpPr>
              <a:spLocks noChangeArrowheads="1"/>
            </p:cNvSpPr>
            <p:nvPr/>
          </p:nvSpPr>
          <p:spPr bwMode="auto">
            <a:xfrm>
              <a:off x="2823" y="2448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Wr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09" name="Rectangle 84"/>
          <p:cNvSpPr>
            <a:spLocks noChangeArrowheads="1"/>
          </p:cNvSpPr>
          <p:nvPr/>
        </p:nvSpPr>
        <p:spPr bwMode="auto">
          <a:xfrm>
            <a:off x="290513" y="3526904"/>
            <a:ext cx="7683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R-type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10" name="Group 85"/>
          <p:cNvGrpSpPr>
            <a:grpSpLocks/>
          </p:cNvGrpSpPr>
          <p:nvPr/>
        </p:nvGrpSpPr>
        <p:grpSpPr bwMode="auto">
          <a:xfrm>
            <a:off x="1841500" y="3984104"/>
            <a:ext cx="812800" cy="333375"/>
            <a:chOff x="1160" y="2736"/>
            <a:chExt cx="512" cy="210"/>
          </a:xfrm>
        </p:grpSpPr>
        <p:sp>
          <p:nvSpPr>
            <p:cNvPr id="511" name="Rectangle 86"/>
            <p:cNvSpPr>
              <a:spLocks noChangeArrowheads="1"/>
            </p:cNvSpPr>
            <p:nvPr/>
          </p:nvSpPr>
          <p:spPr bwMode="auto">
            <a:xfrm>
              <a:off x="1160" y="2744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" name="Rectangle 87"/>
            <p:cNvSpPr>
              <a:spLocks noChangeArrowheads="1"/>
            </p:cNvSpPr>
            <p:nvPr/>
          </p:nvSpPr>
          <p:spPr bwMode="auto">
            <a:xfrm>
              <a:off x="1201" y="2736"/>
              <a:ext cx="43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2" name="Group 88"/>
          <p:cNvGrpSpPr>
            <a:grpSpLocks/>
          </p:cNvGrpSpPr>
          <p:nvPr/>
        </p:nvGrpSpPr>
        <p:grpSpPr bwMode="auto">
          <a:xfrm>
            <a:off x="2652713" y="3984104"/>
            <a:ext cx="903287" cy="333375"/>
            <a:chOff x="1671" y="2736"/>
            <a:chExt cx="569" cy="210"/>
          </a:xfrm>
        </p:grpSpPr>
        <p:sp>
          <p:nvSpPr>
            <p:cNvPr id="193" name="Rectangle 89"/>
            <p:cNvSpPr>
              <a:spLocks noChangeArrowheads="1"/>
            </p:cNvSpPr>
            <p:nvPr/>
          </p:nvSpPr>
          <p:spPr bwMode="auto">
            <a:xfrm>
              <a:off x="1688" y="2744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" name="Rectangle 90"/>
            <p:cNvSpPr>
              <a:spLocks noChangeArrowheads="1"/>
            </p:cNvSpPr>
            <p:nvPr/>
          </p:nvSpPr>
          <p:spPr bwMode="auto">
            <a:xfrm>
              <a:off x="1671" y="2736"/>
              <a:ext cx="56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Reg/Dec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5" name="Group 91"/>
          <p:cNvGrpSpPr>
            <a:grpSpLocks/>
          </p:cNvGrpSpPr>
          <p:nvPr/>
        </p:nvGrpSpPr>
        <p:grpSpPr bwMode="auto">
          <a:xfrm>
            <a:off x="4356100" y="3984104"/>
            <a:ext cx="812800" cy="336550"/>
            <a:chOff x="2744" y="2736"/>
            <a:chExt cx="512" cy="212"/>
          </a:xfrm>
        </p:grpSpPr>
        <p:sp>
          <p:nvSpPr>
            <p:cNvPr id="196" name="Rectangle 92"/>
            <p:cNvSpPr>
              <a:spLocks noChangeArrowheads="1"/>
            </p:cNvSpPr>
            <p:nvPr/>
          </p:nvSpPr>
          <p:spPr bwMode="auto">
            <a:xfrm>
              <a:off x="2744" y="2744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" name="Rectangle 93"/>
            <p:cNvSpPr>
              <a:spLocks noChangeArrowheads="1"/>
            </p:cNvSpPr>
            <p:nvPr/>
          </p:nvSpPr>
          <p:spPr bwMode="auto">
            <a:xfrm>
              <a:off x="2823" y="2736"/>
              <a:ext cx="40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rgbClr val="FFFF66"/>
                  </a:solidFill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8" name="Group 94"/>
          <p:cNvGrpSpPr>
            <a:grpSpLocks/>
          </p:cNvGrpSpPr>
          <p:nvPr/>
        </p:nvGrpSpPr>
        <p:grpSpPr bwMode="auto">
          <a:xfrm>
            <a:off x="5194300" y="3984104"/>
            <a:ext cx="812800" cy="333375"/>
            <a:chOff x="3272" y="2736"/>
            <a:chExt cx="512" cy="210"/>
          </a:xfrm>
        </p:grpSpPr>
        <p:sp>
          <p:nvSpPr>
            <p:cNvPr id="199" name="Rectangle 95"/>
            <p:cNvSpPr>
              <a:spLocks noChangeArrowheads="1"/>
            </p:cNvSpPr>
            <p:nvPr/>
          </p:nvSpPr>
          <p:spPr bwMode="auto">
            <a:xfrm>
              <a:off x="3272" y="2744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" name="Rectangle 96"/>
            <p:cNvSpPr>
              <a:spLocks noChangeArrowheads="1"/>
            </p:cNvSpPr>
            <p:nvPr/>
          </p:nvSpPr>
          <p:spPr bwMode="auto">
            <a:xfrm>
              <a:off x="3351" y="2736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Wr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1" name="Rectangle 97"/>
          <p:cNvSpPr>
            <a:spLocks noChangeArrowheads="1"/>
          </p:cNvSpPr>
          <p:nvPr/>
        </p:nvSpPr>
        <p:spPr bwMode="auto">
          <a:xfrm>
            <a:off x="1052513" y="3984104"/>
            <a:ext cx="7683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R-type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2" name="Group 98"/>
          <p:cNvGrpSpPr>
            <a:grpSpLocks/>
          </p:cNvGrpSpPr>
          <p:nvPr/>
        </p:nvGrpSpPr>
        <p:grpSpPr bwMode="auto">
          <a:xfrm>
            <a:off x="2679700" y="4441304"/>
            <a:ext cx="812800" cy="333375"/>
            <a:chOff x="1688" y="3024"/>
            <a:chExt cx="512" cy="210"/>
          </a:xfrm>
        </p:grpSpPr>
        <p:sp>
          <p:nvSpPr>
            <p:cNvPr id="203" name="Rectangle 99"/>
            <p:cNvSpPr>
              <a:spLocks noChangeArrowheads="1"/>
            </p:cNvSpPr>
            <p:nvPr/>
          </p:nvSpPr>
          <p:spPr bwMode="auto">
            <a:xfrm>
              <a:off x="1688" y="303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" name="Rectangle 100"/>
            <p:cNvSpPr>
              <a:spLocks noChangeArrowheads="1"/>
            </p:cNvSpPr>
            <p:nvPr/>
          </p:nvSpPr>
          <p:spPr bwMode="auto">
            <a:xfrm>
              <a:off x="1729" y="3024"/>
              <a:ext cx="43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5" name="Group 101"/>
          <p:cNvGrpSpPr>
            <a:grpSpLocks/>
          </p:cNvGrpSpPr>
          <p:nvPr/>
        </p:nvGrpSpPr>
        <p:grpSpPr bwMode="auto">
          <a:xfrm>
            <a:off x="3490913" y="4441304"/>
            <a:ext cx="903287" cy="333375"/>
            <a:chOff x="2199" y="3024"/>
            <a:chExt cx="569" cy="210"/>
          </a:xfrm>
        </p:grpSpPr>
        <p:sp>
          <p:nvSpPr>
            <p:cNvPr id="206" name="Rectangle 102"/>
            <p:cNvSpPr>
              <a:spLocks noChangeArrowheads="1"/>
            </p:cNvSpPr>
            <p:nvPr/>
          </p:nvSpPr>
          <p:spPr bwMode="auto">
            <a:xfrm>
              <a:off x="2216" y="303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" name="Rectangle 103"/>
            <p:cNvSpPr>
              <a:spLocks noChangeArrowheads="1"/>
            </p:cNvSpPr>
            <p:nvPr/>
          </p:nvSpPr>
          <p:spPr bwMode="auto">
            <a:xfrm>
              <a:off x="2199" y="3024"/>
              <a:ext cx="56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Reg/Dec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8" name="Group 104"/>
          <p:cNvGrpSpPr>
            <a:grpSpLocks/>
          </p:cNvGrpSpPr>
          <p:nvPr/>
        </p:nvGrpSpPr>
        <p:grpSpPr bwMode="auto">
          <a:xfrm>
            <a:off x="4356100" y="4441304"/>
            <a:ext cx="812800" cy="333375"/>
            <a:chOff x="2744" y="3024"/>
            <a:chExt cx="512" cy="210"/>
          </a:xfrm>
        </p:grpSpPr>
        <p:sp>
          <p:nvSpPr>
            <p:cNvPr id="209" name="Rectangle 105"/>
            <p:cNvSpPr>
              <a:spLocks noChangeArrowheads="1"/>
            </p:cNvSpPr>
            <p:nvPr/>
          </p:nvSpPr>
          <p:spPr bwMode="auto">
            <a:xfrm>
              <a:off x="2744" y="303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Rectangle 106"/>
            <p:cNvSpPr>
              <a:spLocks noChangeArrowheads="1"/>
            </p:cNvSpPr>
            <p:nvPr/>
          </p:nvSpPr>
          <p:spPr bwMode="auto">
            <a:xfrm>
              <a:off x="2823" y="3024"/>
              <a:ext cx="377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1" name="Group 107"/>
          <p:cNvGrpSpPr>
            <a:grpSpLocks/>
          </p:cNvGrpSpPr>
          <p:nvPr/>
        </p:nvGrpSpPr>
        <p:grpSpPr bwMode="auto">
          <a:xfrm>
            <a:off x="5194300" y="4441304"/>
            <a:ext cx="812800" cy="333375"/>
            <a:chOff x="3272" y="3024"/>
            <a:chExt cx="512" cy="210"/>
          </a:xfrm>
        </p:grpSpPr>
        <p:sp>
          <p:nvSpPr>
            <p:cNvPr id="212" name="Rectangle 108"/>
            <p:cNvSpPr>
              <a:spLocks noChangeArrowheads="1"/>
            </p:cNvSpPr>
            <p:nvPr/>
          </p:nvSpPr>
          <p:spPr bwMode="auto">
            <a:xfrm>
              <a:off x="3272" y="303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" name="Rectangle 109"/>
            <p:cNvSpPr>
              <a:spLocks noChangeArrowheads="1"/>
            </p:cNvSpPr>
            <p:nvPr/>
          </p:nvSpPr>
          <p:spPr bwMode="auto">
            <a:xfrm>
              <a:off x="3351" y="3024"/>
              <a:ext cx="3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4" name="Group 110"/>
          <p:cNvGrpSpPr>
            <a:grpSpLocks/>
          </p:cNvGrpSpPr>
          <p:nvPr/>
        </p:nvGrpSpPr>
        <p:grpSpPr bwMode="auto">
          <a:xfrm>
            <a:off x="6032500" y="4441304"/>
            <a:ext cx="812800" cy="333375"/>
            <a:chOff x="3800" y="3024"/>
            <a:chExt cx="512" cy="210"/>
          </a:xfrm>
        </p:grpSpPr>
        <p:sp>
          <p:nvSpPr>
            <p:cNvPr id="215" name="Rectangle 111"/>
            <p:cNvSpPr>
              <a:spLocks noChangeArrowheads="1"/>
            </p:cNvSpPr>
            <p:nvPr/>
          </p:nvSpPr>
          <p:spPr bwMode="auto">
            <a:xfrm>
              <a:off x="3800" y="303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" name="Rectangle 112"/>
            <p:cNvSpPr>
              <a:spLocks noChangeArrowheads="1"/>
            </p:cNvSpPr>
            <p:nvPr/>
          </p:nvSpPr>
          <p:spPr bwMode="auto">
            <a:xfrm>
              <a:off x="3879" y="3024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Wr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7" name="Rectangle 113"/>
          <p:cNvSpPr>
            <a:spLocks noChangeArrowheads="1"/>
          </p:cNvSpPr>
          <p:nvPr/>
        </p:nvSpPr>
        <p:spPr bwMode="auto">
          <a:xfrm>
            <a:off x="2043113" y="4441304"/>
            <a:ext cx="63182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Load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18" name="Group 114"/>
          <p:cNvGrpSpPr>
            <a:grpSpLocks/>
          </p:cNvGrpSpPr>
          <p:nvPr/>
        </p:nvGrpSpPr>
        <p:grpSpPr bwMode="auto">
          <a:xfrm>
            <a:off x="3517900" y="4898504"/>
            <a:ext cx="812800" cy="333375"/>
            <a:chOff x="2216" y="3312"/>
            <a:chExt cx="512" cy="210"/>
          </a:xfrm>
        </p:grpSpPr>
        <p:sp>
          <p:nvSpPr>
            <p:cNvPr id="219" name="Rectangle 115"/>
            <p:cNvSpPr>
              <a:spLocks noChangeArrowheads="1"/>
            </p:cNvSpPr>
            <p:nvPr/>
          </p:nvSpPr>
          <p:spPr bwMode="auto">
            <a:xfrm>
              <a:off x="2216" y="3320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" name="Rectangle 116"/>
            <p:cNvSpPr>
              <a:spLocks noChangeArrowheads="1"/>
            </p:cNvSpPr>
            <p:nvPr/>
          </p:nvSpPr>
          <p:spPr bwMode="auto">
            <a:xfrm>
              <a:off x="2257" y="3312"/>
              <a:ext cx="43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1" name="Group 117"/>
          <p:cNvGrpSpPr>
            <a:grpSpLocks/>
          </p:cNvGrpSpPr>
          <p:nvPr/>
        </p:nvGrpSpPr>
        <p:grpSpPr bwMode="auto">
          <a:xfrm>
            <a:off x="4329113" y="4898504"/>
            <a:ext cx="903287" cy="333375"/>
            <a:chOff x="2727" y="3312"/>
            <a:chExt cx="569" cy="210"/>
          </a:xfrm>
        </p:grpSpPr>
        <p:sp>
          <p:nvSpPr>
            <p:cNvPr id="222" name="Rectangle 118"/>
            <p:cNvSpPr>
              <a:spLocks noChangeArrowheads="1"/>
            </p:cNvSpPr>
            <p:nvPr/>
          </p:nvSpPr>
          <p:spPr bwMode="auto">
            <a:xfrm>
              <a:off x="2744" y="3320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3" name="Rectangle 119"/>
            <p:cNvSpPr>
              <a:spLocks noChangeArrowheads="1"/>
            </p:cNvSpPr>
            <p:nvPr/>
          </p:nvSpPr>
          <p:spPr bwMode="auto">
            <a:xfrm>
              <a:off x="2727" y="3312"/>
              <a:ext cx="56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Reg/Dec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4" name="Group 120"/>
          <p:cNvGrpSpPr>
            <a:grpSpLocks/>
          </p:cNvGrpSpPr>
          <p:nvPr/>
        </p:nvGrpSpPr>
        <p:grpSpPr bwMode="auto">
          <a:xfrm>
            <a:off x="6032500" y="4898504"/>
            <a:ext cx="812800" cy="336550"/>
            <a:chOff x="3800" y="3312"/>
            <a:chExt cx="512" cy="212"/>
          </a:xfrm>
        </p:grpSpPr>
        <p:sp>
          <p:nvSpPr>
            <p:cNvPr id="225" name="Rectangle 121"/>
            <p:cNvSpPr>
              <a:spLocks noChangeArrowheads="1"/>
            </p:cNvSpPr>
            <p:nvPr/>
          </p:nvSpPr>
          <p:spPr bwMode="auto">
            <a:xfrm>
              <a:off x="3800" y="3320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Rectangle 122"/>
            <p:cNvSpPr>
              <a:spLocks noChangeArrowheads="1"/>
            </p:cNvSpPr>
            <p:nvPr/>
          </p:nvSpPr>
          <p:spPr bwMode="auto">
            <a:xfrm>
              <a:off x="3879" y="3312"/>
              <a:ext cx="40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rgbClr val="FFFF66"/>
                  </a:solidFill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7" name="Group 123"/>
          <p:cNvGrpSpPr>
            <a:grpSpLocks/>
          </p:cNvGrpSpPr>
          <p:nvPr/>
        </p:nvGrpSpPr>
        <p:grpSpPr bwMode="auto">
          <a:xfrm>
            <a:off x="6870700" y="4898504"/>
            <a:ext cx="812800" cy="333375"/>
            <a:chOff x="4328" y="3312"/>
            <a:chExt cx="512" cy="210"/>
          </a:xfrm>
        </p:grpSpPr>
        <p:sp>
          <p:nvSpPr>
            <p:cNvPr id="228" name="Rectangle 124"/>
            <p:cNvSpPr>
              <a:spLocks noChangeArrowheads="1"/>
            </p:cNvSpPr>
            <p:nvPr/>
          </p:nvSpPr>
          <p:spPr bwMode="auto">
            <a:xfrm>
              <a:off x="4328" y="3320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Rectangle 125"/>
            <p:cNvSpPr>
              <a:spLocks noChangeArrowheads="1"/>
            </p:cNvSpPr>
            <p:nvPr/>
          </p:nvSpPr>
          <p:spPr bwMode="auto">
            <a:xfrm>
              <a:off x="4407" y="3312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Wr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0" name="Rectangle 126"/>
          <p:cNvSpPr>
            <a:spLocks noChangeArrowheads="1"/>
          </p:cNvSpPr>
          <p:nvPr/>
        </p:nvSpPr>
        <p:spPr bwMode="auto">
          <a:xfrm>
            <a:off x="2805113" y="4898504"/>
            <a:ext cx="7683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R-type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1" name="Group 127"/>
          <p:cNvGrpSpPr>
            <a:grpSpLocks/>
          </p:cNvGrpSpPr>
          <p:nvPr/>
        </p:nvGrpSpPr>
        <p:grpSpPr bwMode="auto">
          <a:xfrm>
            <a:off x="4356100" y="5355704"/>
            <a:ext cx="812800" cy="333375"/>
            <a:chOff x="2744" y="3600"/>
            <a:chExt cx="512" cy="210"/>
          </a:xfrm>
        </p:grpSpPr>
        <p:sp>
          <p:nvSpPr>
            <p:cNvPr id="232" name="Rectangle 128"/>
            <p:cNvSpPr>
              <a:spLocks noChangeArrowheads="1"/>
            </p:cNvSpPr>
            <p:nvPr/>
          </p:nvSpPr>
          <p:spPr bwMode="auto">
            <a:xfrm>
              <a:off x="2744" y="3608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129"/>
            <p:cNvSpPr>
              <a:spLocks noChangeArrowheads="1"/>
            </p:cNvSpPr>
            <p:nvPr/>
          </p:nvSpPr>
          <p:spPr bwMode="auto">
            <a:xfrm>
              <a:off x="2785" y="3600"/>
              <a:ext cx="43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34" name="Group 130"/>
          <p:cNvGrpSpPr>
            <a:grpSpLocks/>
          </p:cNvGrpSpPr>
          <p:nvPr/>
        </p:nvGrpSpPr>
        <p:grpSpPr bwMode="auto">
          <a:xfrm>
            <a:off x="5167313" y="5355704"/>
            <a:ext cx="903287" cy="333375"/>
            <a:chOff x="3255" y="3600"/>
            <a:chExt cx="569" cy="210"/>
          </a:xfrm>
        </p:grpSpPr>
        <p:sp>
          <p:nvSpPr>
            <p:cNvPr id="235" name="Rectangle 131"/>
            <p:cNvSpPr>
              <a:spLocks noChangeArrowheads="1"/>
            </p:cNvSpPr>
            <p:nvPr/>
          </p:nvSpPr>
          <p:spPr bwMode="auto">
            <a:xfrm>
              <a:off x="3272" y="3608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0" name="Rectangle 132"/>
            <p:cNvSpPr>
              <a:spLocks noChangeArrowheads="1"/>
            </p:cNvSpPr>
            <p:nvPr/>
          </p:nvSpPr>
          <p:spPr bwMode="auto">
            <a:xfrm>
              <a:off x="3255" y="3600"/>
              <a:ext cx="56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Reg/Dec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1" name="Group 133"/>
          <p:cNvGrpSpPr>
            <a:grpSpLocks/>
          </p:cNvGrpSpPr>
          <p:nvPr/>
        </p:nvGrpSpPr>
        <p:grpSpPr bwMode="auto">
          <a:xfrm>
            <a:off x="6870700" y="5355704"/>
            <a:ext cx="812800" cy="336550"/>
            <a:chOff x="4328" y="3600"/>
            <a:chExt cx="512" cy="212"/>
          </a:xfrm>
        </p:grpSpPr>
        <p:sp>
          <p:nvSpPr>
            <p:cNvPr id="402" name="Rectangle 134"/>
            <p:cNvSpPr>
              <a:spLocks noChangeArrowheads="1"/>
            </p:cNvSpPr>
            <p:nvPr/>
          </p:nvSpPr>
          <p:spPr bwMode="auto">
            <a:xfrm>
              <a:off x="4328" y="3608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3" name="Rectangle 135"/>
            <p:cNvSpPr>
              <a:spLocks noChangeArrowheads="1"/>
            </p:cNvSpPr>
            <p:nvPr/>
          </p:nvSpPr>
          <p:spPr bwMode="auto">
            <a:xfrm>
              <a:off x="4407" y="3600"/>
              <a:ext cx="40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rgbClr val="FFFF66"/>
                  </a:solidFill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4" name="Group 136"/>
          <p:cNvGrpSpPr>
            <a:grpSpLocks/>
          </p:cNvGrpSpPr>
          <p:nvPr/>
        </p:nvGrpSpPr>
        <p:grpSpPr bwMode="auto">
          <a:xfrm>
            <a:off x="7708900" y="5355704"/>
            <a:ext cx="812800" cy="333375"/>
            <a:chOff x="4856" y="3600"/>
            <a:chExt cx="512" cy="210"/>
          </a:xfrm>
        </p:grpSpPr>
        <p:sp>
          <p:nvSpPr>
            <p:cNvPr id="405" name="Rectangle 137"/>
            <p:cNvSpPr>
              <a:spLocks noChangeArrowheads="1"/>
            </p:cNvSpPr>
            <p:nvPr/>
          </p:nvSpPr>
          <p:spPr bwMode="auto">
            <a:xfrm>
              <a:off x="4856" y="3608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" name="Rectangle 138"/>
            <p:cNvSpPr>
              <a:spLocks noChangeArrowheads="1"/>
            </p:cNvSpPr>
            <p:nvPr/>
          </p:nvSpPr>
          <p:spPr bwMode="auto">
            <a:xfrm>
              <a:off x="4935" y="3600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Wr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7" name="Rectangle 139"/>
          <p:cNvSpPr>
            <a:spLocks noChangeArrowheads="1"/>
          </p:cNvSpPr>
          <p:nvPr/>
        </p:nvSpPr>
        <p:spPr bwMode="auto">
          <a:xfrm>
            <a:off x="3643313" y="5355704"/>
            <a:ext cx="7683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R-type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8" name="Line 140"/>
          <p:cNvSpPr>
            <a:spLocks noChangeShapeType="1"/>
          </p:cNvSpPr>
          <p:nvPr/>
        </p:nvSpPr>
        <p:spPr bwMode="auto">
          <a:xfrm flipV="1">
            <a:off x="6858000" y="3374504"/>
            <a:ext cx="0" cy="9906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" name="Line 141"/>
          <p:cNvSpPr>
            <a:spLocks noChangeShapeType="1"/>
          </p:cNvSpPr>
          <p:nvPr/>
        </p:nvSpPr>
        <p:spPr bwMode="auto">
          <a:xfrm flipV="1">
            <a:off x="8534400" y="3374504"/>
            <a:ext cx="0" cy="19050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" name="Line 142"/>
          <p:cNvSpPr>
            <a:spLocks noChangeShapeType="1"/>
          </p:cNvSpPr>
          <p:nvPr/>
        </p:nvSpPr>
        <p:spPr bwMode="auto">
          <a:xfrm flipV="1">
            <a:off x="6019800" y="3374504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1" name="Line 143"/>
          <p:cNvSpPr>
            <a:spLocks noChangeShapeType="1"/>
          </p:cNvSpPr>
          <p:nvPr/>
        </p:nvSpPr>
        <p:spPr bwMode="auto">
          <a:xfrm flipV="1">
            <a:off x="7696200" y="3374504"/>
            <a:ext cx="0" cy="1447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12" name="Group 144"/>
          <p:cNvGrpSpPr>
            <a:grpSpLocks/>
          </p:cNvGrpSpPr>
          <p:nvPr/>
        </p:nvGrpSpPr>
        <p:grpSpPr bwMode="auto">
          <a:xfrm>
            <a:off x="2374900" y="1774304"/>
            <a:ext cx="812800" cy="333375"/>
            <a:chOff x="1496" y="1344"/>
            <a:chExt cx="512" cy="210"/>
          </a:xfrm>
        </p:grpSpPr>
        <p:sp>
          <p:nvSpPr>
            <p:cNvPr id="413" name="Rectangle 145"/>
            <p:cNvSpPr>
              <a:spLocks noChangeArrowheads="1"/>
            </p:cNvSpPr>
            <p:nvPr/>
          </p:nvSpPr>
          <p:spPr bwMode="auto">
            <a:xfrm>
              <a:off x="1496" y="135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" name="Rectangle 146"/>
            <p:cNvSpPr>
              <a:spLocks noChangeArrowheads="1"/>
            </p:cNvSpPr>
            <p:nvPr/>
          </p:nvSpPr>
          <p:spPr bwMode="auto">
            <a:xfrm>
              <a:off x="1537" y="1344"/>
              <a:ext cx="43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Ifetch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5" name="Group 147"/>
          <p:cNvGrpSpPr>
            <a:grpSpLocks/>
          </p:cNvGrpSpPr>
          <p:nvPr/>
        </p:nvGrpSpPr>
        <p:grpSpPr bwMode="auto">
          <a:xfrm>
            <a:off x="3186113" y="1774304"/>
            <a:ext cx="903287" cy="333375"/>
            <a:chOff x="2007" y="1344"/>
            <a:chExt cx="569" cy="210"/>
          </a:xfrm>
        </p:grpSpPr>
        <p:sp>
          <p:nvSpPr>
            <p:cNvPr id="416" name="Rectangle 148"/>
            <p:cNvSpPr>
              <a:spLocks noChangeArrowheads="1"/>
            </p:cNvSpPr>
            <p:nvPr/>
          </p:nvSpPr>
          <p:spPr bwMode="auto">
            <a:xfrm>
              <a:off x="2024" y="135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" name="Rectangle 149"/>
            <p:cNvSpPr>
              <a:spLocks noChangeArrowheads="1"/>
            </p:cNvSpPr>
            <p:nvPr/>
          </p:nvSpPr>
          <p:spPr bwMode="auto">
            <a:xfrm>
              <a:off x="2007" y="1344"/>
              <a:ext cx="56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Reg/Dec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8" name="Group 150"/>
          <p:cNvGrpSpPr>
            <a:grpSpLocks/>
          </p:cNvGrpSpPr>
          <p:nvPr/>
        </p:nvGrpSpPr>
        <p:grpSpPr bwMode="auto">
          <a:xfrm>
            <a:off x="4051300" y="1767954"/>
            <a:ext cx="812800" cy="346075"/>
            <a:chOff x="2552" y="1340"/>
            <a:chExt cx="512" cy="218"/>
          </a:xfrm>
        </p:grpSpPr>
        <p:sp>
          <p:nvSpPr>
            <p:cNvPr id="419" name="Rectangle 151"/>
            <p:cNvSpPr>
              <a:spLocks noChangeArrowheads="1"/>
            </p:cNvSpPr>
            <p:nvPr/>
          </p:nvSpPr>
          <p:spPr bwMode="auto">
            <a:xfrm>
              <a:off x="2552" y="135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" name="Rectangle 152"/>
            <p:cNvSpPr>
              <a:spLocks noChangeArrowheads="1"/>
            </p:cNvSpPr>
            <p:nvPr/>
          </p:nvSpPr>
          <p:spPr bwMode="auto">
            <a:xfrm>
              <a:off x="2627" y="1340"/>
              <a:ext cx="385" cy="21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21" name="Group 153"/>
          <p:cNvGrpSpPr>
            <a:grpSpLocks/>
          </p:cNvGrpSpPr>
          <p:nvPr/>
        </p:nvGrpSpPr>
        <p:grpSpPr bwMode="auto">
          <a:xfrm>
            <a:off x="5727700" y="1774304"/>
            <a:ext cx="812800" cy="333375"/>
            <a:chOff x="3608" y="1344"/>
            <a:chExt cx="512" cy="210"/>
          </a:xfrm>
        </p:grpSpPr>
        <p:sp>
          <p:nvSpPr>
            <p:cNvPr id="422" name="Rectangle 154"/>
            <p:cNvSpPr>
              <a:spLocks noChangeArrowheads="1"/>
            </p:cNvSpPr>
            <p:nvPr/>
          </p:nvSpPr>
          <p:spPr bwMode="auto">
            <a:xfrm>
              <a:off x="3608" y="1352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" name="Rectangle 155"/>
            <p:cNvSpPr>
              <a:spLocks noChangeArrowheads="1"/>
            </p:cNvSpPr>
            <p:nvPr/>
          </p:nvSpPr>
          <p:spPr bwMode="auto">
            <a:xfrm>
              <a:off x="3687" y="1344"/>
              <a:ext cx="299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Wr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4" name="Rectangle 156"/>
          <p:cNvSpPr>
            <a:spLocks noChangeArrowheads="1"/>
          </p:cNvSpPr>
          <p:nvPr/>
        </p:nvSpPr>
        <p:spPr bwMode="auto">
          <a:xfrm>
            <a:off x="1662113" y="1774304"/>
            <a:ext cx="7683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R-type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5" name="Rectangle 157"/>
          <p:cNvSpPr>
            <a:spLocks noChangeArrowheads="1"/>
          </p:cNvSpPr>
          <p:nvPr/>
        </p:nvSpPr>
        <p:spPr bwMode="auto">
          <a:xfrm>
            <a:off x="4889500" y="1787004"/>
            <a:ext cx="812800" cy="279400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6" name="Rectangle 158"/>
          <p:cNvSpPr>
            <a:spLocks noChangeArrowheads="1"/>
          </p:cNvSpPr>
          <p:nvPr/>
        </p:nvSpPr>
        <p:spPr bwMode="auto">
          <a:xfrm>
            <a:off x="5008563" y="1767954"/>
            <a:ext cx="646112" cy="34607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Mem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27" name="Group 159"/>
          <p:cNvGrpSpPr>
            <a:grpSpLocks/>
          </p:cNvGrpSpPr>
          <p:nvPr/>
        </p:nvGrpSpPr>
        <p:grpSpPr bwMode="auto">
          <a:xfrm>
            <a:off x="5194300" y="4898504"/>
            <a:ext cx="812800" cy="333375"/>
            <a:chOff x="3272" y="3312"/>
            <a:chExt cx="512" cy="210"/>
          </a:xfrm>
        </p:grpSpPr>
        <p:sp>
          <p:nvSpPr>
            <p:cNvPr id="428" name="Rectangle 160"/>
            <p:cNvSpPr>
              <a:spLocks noChangeArrowheads="1"/>
            </p:cNvSpPr>
            <p:nvPr/>
          </p:nvSpPr>
          <p:spPr bwMode="auto">
            <a:xfrm>
              <a:off x="3272" y="3320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9" name="Rectangle 161"/>
            <p:cNvSpPr>
              <a:spLocks noChangeArrowheads="1"/>
            </p:cNvSpPr>
            <p:nvPr/>
          </p:nvSpPr>
          <p:spPr bwMode="auto">
            <a:xfrm>
              <a:off x="3351" y="3312"/>
              <a:ext cx="377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30" name="Group 162"/>
          <p:cNvGrpSpPr>
            <a:grpSpLocks/>
          </p:cNvGrpSpPr>
          <p:nvPr/>
        </p:nvGrpSpPr>
        <p:grpSpPr bwMode="auto">
          <a:xfrm>
            <a:off x="6032500" y="5355704"/>
            <a:ext cx="812800" cy="333375"/>
            <a:chOff x="3800" y="3600"/>
            <a:chExt cx="512" cy="210"/>
          </a:xfrm>
        </p:grpSpPr>
        <p:sp>
          <p:nvSpPr>
            <p:cNvPr id="431" name="Rectangle 163"/>
            <p:cNvSpPr>
              <a:spLocks noChangeArrowheads="1"/>
            </p:cNvSpPr>
            <p:nvPr/>
          </p:nvSpPr>
          <p:spPr bwMode="auto">
            <a:xfrm>
              <a:off x="3800" y="3608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2" name="Rectangle 164"/>
            <p:cNvSpPr>
              <a:spLocks noChangeArrowheads="1"/>
            </p:cNvSpPr>
            <p:nvPr/>
          </p:nvSpPr>
          <p:spPr bwMode="auto">
            <a:xfrm>
              <a:off x="3879" y="3600"/>
              <a:ext cx="377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2" name="Group 165"/>
          <p:cNvGrpSpPr>
            <a:grpSpLocks/>
          </p:cNvGrpSpPr>
          <p:nvPr/>
        </p:nvGrpSpPr>
        <p:grpSpPr bwMode="auto">
          <a:xfrm>
            <a:off x="2679700" y="3526904"/>
            <a:ext cx="812800" cy="333375"/>
            <a:chOff x="1688" y="2448"/>
            <a:chExt cx="512" cy="210"/>
          </a:xfrm>
        </p:grpSpPr>
        <p:sp>
          <p:nvSpPr>
            <p:cNvPr id="513" name="Rectangle 166"/>
            <p:cNvSpPr>
              <a:spLocks noChangeArrowheads="1"/>
            </p:cNvSpPr>
            <p:nvPr/>
          </p:nvSpPr>
          <p:spPr bwMode="auto">
            <a:xfrm>
              <a:off x="1688" y="2456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" name="Rectangle 167"/>
            <p:cNvSpPr>
              <a:spLocks noChangeArrowheads="1"/>
            </p:cNvSpPr>
            <p:nvPr/>
          </p:nvSpPr>
          <p:spPr bwMode="auto">
            <a:xfrm>
              <a:off x="1767" y="2448"/>
              <a:ext cx="377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5" name="Group 168"/>
          <p:cNvGrpSpPr>
            <a:grpSpLocks/>
          </p:cNvGrpSpPr>
          <p:nvPr/>
        </p:nvGrpSpPr>
        <p:grpSpPr bwMode="auto">
          <a:xfrm>
            <a:off x="3517900" y="3984104"/>
            <a:ext cx="812800" cy="333375"/>
            <a:chOff x="2216" y="2736"/>
            <a:chExt cx="512" cy="210"/>
          </a:xfrm>
        </p:grpSpPr>
        <p:sp>
          <p:nvSpPr>
            <p:cNvPr id="516" name="Rectangle 169"/>
            <p:cNvSpPr>
              <a:spLocks noChangeArrowheads="1"/>
            </p:cNvSpPr>
            <p:nvPr/>
          </p:nvSpPr>
          <p:spPr bwMode="auto">
            <a:xfrm>
              <a:off x="2216" y="2744"/>
              <a:ext cx="51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" name="Rectangle 170"/>
            <p:cNvSpPr>
              <a:spLocks noChangeArrowheads="1"/>
            </p:cNvSpPr>
            <p:nvPr/>
          </p:nvSpPr>
          <p:spPr bwMode="auto">
            <a:xfrm>
              <a:off x="2295" y="2736"/>
              <a:ext cx="377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Exec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18" name="Rectangle 171"/>
          <p:cNvSpPr>
            <a:spLocks noChangeArrowheads="1"/>
          </p:cNvSpPr>
          <p:nvPr/>
        </p:nvSpPr>
        <p:spPr bwMode="auto">
          <a:xfrm>
            <a:off x="2652713" y="1469504"/>
            <a:ext cx="2825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9" name="Rectangle 172"/>
          <p:cNvSpPr>
            <a:spLocks noChangeArrowheads="1"/>
          </p:cNvSpPr>
          <p:nvPr/>
        </p:nvSpPr>
        <p:spPr bwMode="auto">
          <a:xfrm>
            <a:off x="3567113" y="1469504"/>
            <a:ext cx="2825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0" name="Rectangle 173"/>
          <p:cNvSpPr>
            <a:spLocks noChangeArrowheads="1"/>
          </p:cNvSpPr>
          <p:nvPr/>
        </p:nvSpPr>
        <p:spPr bwMode="auto">
          <a:xfrm>
            <a:off x="4329113" y="1469504"/>
            <a:ext cx="2825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1" name="Rectangle 174"/>
          <p:cNvSpPr>
            <a:spLocks noChangeArrowheads="1"/>
          </p:cNvSpPr>
          <p:nvPr/>
        </p:nvSpPr>
        <p:spPr bwMode="auto">
          <a:xfrm>
            <a:off x="5160963" y="1463154"/>
            <a:ext cx="295275" cy="34607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2" name="Rectangle 175"/>
          <p:cNvSpPr>
            <a:spLocks noChangeArrowheads="1"/>
          </p:cNvSpPr>
          <p:nvPr/>
        </p:nvSpPr>
        <p:spPr bwMode="auto">
          <a:xfrm>
            <a:off x="6005513" y="1469504"/>
            <a:ext cx="2825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486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Hazards</a:t>
            </a:r>
          </a:p>
        </p:txBody>
      </p:sp>
      <p:sp>
        <p:nvSpPr>
          <p:cNvPr id="17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Attempt to use item before it is </a:t>
            </a:r>
            <a:r>
              <a:rPr lang="en-US" sz="24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ready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Instruction depends on result of prior instruction still in the pipeline</a:t>
            </a:r>
          </a:p>
          <a:p>
            <a:endParaRPr lang="en-US" sz="2400" dirty="0">
              <a:effectLst/>
            </a:endParaRPr>
          </a:p>
        </p:txBody>
      </p:sp>
      <p:grpSp>
        <p:nvGrpSpPr>
          <p:cNvPr id="448" name="Group 10"/>
          <p:cNvGrpSpPr>
            <a:grpSpLocks/>
          </p:cNvGrpSpPr>
          <p:nvPr/>
        </p:nvGrpSpPr>
        <p:grpSpPr bwMode="auto">
          <a:xfrm>
            <a:off x="2251696" y="3212977"/>
            <a:ext cx="3807618" cy="1482287"/>
            <a:chOff x="862013" y="2136775"/>
            <a:chExt cx="1728251" cy="1115828"/>
          </a:xfrm>
        </p:grpSpPr>
        <p:sp>
          <p:nvSpPr>
            <p:cNvPr id="449" name="Rectangle 3"/>
            <p:cNvSpPr>
              <a:spLocks noChangeArrowheads="1"/>
            </p:cNvSpPr>
            <p:nvPr/>
          </p:nvSpPr>
          <p:spPr bwMode="auto">
            <a:xfrm>
              <a:off x="887413" y="2136775"/>
              <a:ext cx="1683134" cy="391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Add 			</a:t>
              </a:r>
              <a:r>
                <a:rPr kumimoji="0" lang="en-US" altLang="en-US" sz="2800" b="1" i="0" u="sng" strike="noStrike" cap="none" normalizeH="0" baseline="0" smtClean="0">
                  <a:ln>
                    <a:noFill/>
                  </a:ln>
                  <a:solidFill>
                    <a:srgbClr val="FF99FF"/>
                  </a:solidFill>
                  <a:effectLst/>
                  <a:latin typeface="Arial" pitchFamily="34" charset="0"/>
                  <a:cs typeface="Arial" pitchFamily="34" charset="0"/>
                </a:rPr>
                <a:t>R1</a:t>
              </a:r>
              <a:r>
                <a:rPr kumimoji="0" lang="en-US" altLang="en-US" sz="2800" b="1" i="0" u="none" strike="noStrike" cap="none" normalizeH="0" baseline="0" smtClean="0">
                  <a:ln>
                    <a:noFill/>
                  </a:ln>
                  <a:solidFill>
                    <a:srgbClr val="FF99FF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2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,R2,R3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" name="Rectangle 4"/>
            <p:cNvSpPr>
              <a:spLocks noChangeArrowheads="1"/>
            </p:cNvSpPr>
            <p:nvPr/>
          </p:nvSpPr>
          <p:spPr bwMode="auto">
            <a:xfrm>
              <a:off x="862013" y="2860675"/>
              <a:ext cx="1728251" cy="391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Sub 			R4, </a:t>
              </a:r>
              <a:r>
                <a:rPr kumimoji="0" lang="en-US" altLang="en-US" sz="2800" b="1" i="0" u="sng" strike="noStrike" cap="none" normalizeH="0" baseline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Arial" pitchFamily="34" charset="0"/>
                  <a:cs typeface="Arial" pitchFamily="34" charset="0"/>
                </a:rPr>
                <a:t>R1</a:t>
              </a:r>
              <a:r>
                <a:rPr kumimoji="0" lang="en-US" altLang="en-US" sz="2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2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,R3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417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Hazards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5644114" y="2264947"/>
            <a:ext cx="194687" cy="387869"/>
          </a:xfrm>
          <a:custGeom>
            <a:avLst/>
            <a:gdLst>
              <a:gd name="T0" fmla="*/ 2147483647 w 142"/>
              <a:gd name="T1" fmla="*/ 0 h 289"/>
              <a:gd name="T2" fmla="*/ 0 w 142"/>
              <a:gd name="T3" fmla="*/ 0 h 289"/>
              <a:gd name="T4" fmla="*/ 0 w 142"/>
              <a:gd name="T5" fmla="*/ 2147483647 h 289"/>
              <a:gd name="T6" fmla="*/ 2147483647 w 14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2"/>
              <a:gd name="T13" fmla="*/ 0 h 289"/>
              <a:gd name="T14" fmla="*/ 142 w 14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" h="289">
                <a:moveTo>
                  <a:pt x="141" y="0"/>
                </a:moveTo>
                <a:lnTo>
                  <a:pt x="0" y="0"/>
                </a:lnTo>
                <a:lnTo>
                  <a:pt x="0" y="288"/>
                </a:lnTo>
                <a:lnTo>
                  <a:pt x="141" y="288"/>
                </a:lnTo>
              </a:path>
            </a:pathLst>
          </a:custGeom>
          <a:solidFill>
            <a:schemeClr val="accent1"/>
          </a:solidFill>
          <a:ln w="25400" cap="rnd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4626805" y="3211087"/>
            <a:ext cx="202913" cy="387869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solidFill>
            <a:schemeClr val="accent1"/>
          </a:solidFill>
          <a:ln w="25400" cap="rnd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71538" y="2421974"/>
            <a:ext cx="309854" cy="2629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1289704" y="2408553"/>
            <a:ext cx="0" cy="274863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1740775" y="1478497"/>
            <a:ext cx="54731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1691417" y="1108075"/>
            <a:ext cx="1834446" cy="307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Time (clock cycles)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321238" y="2260921"/>
            <a:ext cx="1623931" cy="33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Add </a:t>
            </a:r>
            <a:r>
              <a:rPr kumimoji="0" lang="en-US" altLang="en-US" sz="2000" b="1" i="0" u="sng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R1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,R2,R3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1299301" y="3217797"/>
            <a:ext cx="1611471" cy="33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Sub R4,</a:t>
            </a:r>
            <a:r>
              <a:rPr kumimoji="0" lang="en-US" altLang="en-US" sz="2000" b="1" i="0" u="sng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R1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,R3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3173200" y="1606804"/>
            <a:ext cx="53470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IF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3707904" y="1628800"/>
            <a:ext cx="671808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ID/RF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4331527" y="1611620"/>
            <a:ext cx="600513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EX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4891138" y="1611620"/>
            <a:ext cx="616966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MEM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5526813" y="1628800"/>
            <a:ext cx="485347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WB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>
            <a:off x="3735632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>
            <a:off x="4327919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4920207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>
            <a:off x="5512494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>
            <a:off x="6104782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6697069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7289357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7881644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0"/>
          <p:cNvSpPr>
            <a:spLocks/>
          </p:cNvSpPr>
          <p:nvPr/>
        </p:nvSpPr>
        <p:spPr bwMode="auto">
          <a:xfrm>
            <a:off x="5002469" y="2264947"/>
            <a:ext cx="222108" cy="387869"/>
          </a:xfrm>
          <a:custGeom>
            <a:avLst/>
            <a:gdLst>
              <a:gd name="T0" fmla="*/ 2147483647 w 162"/>
              <a:gd name="T1" fmla="*/ 0 h 289"/>
              <a:gd name="T2" fmla="*/ 0 w 162"/>
              <a:gd name="T3" fmla="*/ 0 h 289"/>
              <a:gd name="T4" fmla="*/ 0 w 162"/>
              <a:gd name="T5" fmla="*/ 2147483647 h 289"/>
              <a:gd name="T6" fmla="*/ 2147483647 w 16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2"/>
              <a:gd name="T13" fmla="*/ 0 h 289"/>
              <a:gd name="T14" fmla="*/ 162 w 16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" h="289">
                <a:moveTo>
                  <a:pt x="161" y="0"/>
                </a:moveTo>
                <a:lnTo>
                  <a:pt x="0" y="0"/>
                </a:lnTo>
                <a:lnTo>
                  <a:pt x="0" y="288"/>
                </a:lnTo>
                <a:lnTo>
                  <a:pt x="161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Freeform 31"/>
          <p:cNvSpPr>
            <a:spLocks/>
          </p:cNvSpPr>
          <p:nvPr/>
        </p:nvSpPr>
        <p:spPr bwMode="auto">
          <a:xfrm>
            <a:off x="5223206" y="2264947"/>
            <a:ext cx="224850" cy="387869"/>
          </a:xfrm>
          <a:custGeom>
            <a:avLst/>
            <a:gdLst>
              <a:gd name="T0" fmla="*/ 0 w 164"/>
              <a:gd name="T1" fmla="*/ 0 h 289"/>
              <a:gd name="T2" fmla="*/ 2147483647 w 164"/>
              <a:gd name="T3" fmla="*/ 0 h 289"/>
              <a:gd name="T4" fmla="*/ 2147483647 w 164"/>
              <a:gd name="T5" fmla="*/ 2147483647 h 289"/>
              <a:gd name="T6" fmla="*/ 0 w 164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4"/>
              <a:gd name="T13" fmla="*/ 0 h 289"/>
              <a:gd name="T14" fmla="*/ 164 w 164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" h="289">
                <a:moveTo>
                  <a:pt x="0" y="0"/>
                </a:moveTo>
                <a:lnTo>
                  <a:pt x="163" y="0"/>
                </a:lnTo>
                <a:lnTo>
                  <a:pt x="163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Freeform 32"/>
          <p:cNvSpPr>
            <a:spLocks/>
          </p:cNvSpPr>
          <p:nvPr/>
        </p:nvSpPr>
        <p:spPr bwMode="auto">
          <a:xfrm>
            <a:off x="4477363" y="2135374"/>
            <a:ext cx="292030" cy="645554"/>
          </a:xfrm>
          <a:custGeom>
            <a:avLst/>
            <a:gdLst>
              <a:gd name="T0" fmla="*/ 0 w 213"/>
              <a:gd name="T1" fmla="*/ 2147483647 h 481"/>
              <a:gd name="T2" fmla="*/ 2147483647 w 213"/>
              <a:gd name="T3" fmla="*/ 2147483647 h 481"/>
              <a:gd name="T4" fmla="*/ 0 w 213"/>
              <a:gd name="T5" fmla="*/ 2147483647 h 481"/>
              <a:gd name="T6" fmla="*/ 0 w 213"/>
              <a:gd name="T7" fmla="*/ 0 h 481"/>
              <a:gd name="T8" fmla="*/ 2147483647 w 213"/>
              <a:gd name="T9" fmla="*/ 2147483647 h 481"/>
              <a:gd name="T10" fmla="*/ 2147483647 w 213"/>
              <a:gd name="T11" fmla="*/ 2147483647 h 481"/>
              <a:gd name="T12" fmla="*/ 0 w 213"/>
              <a:gd name="T13" fmla="*/ 2147483647 h 481"/>
              <a:gd name="T14" fmla="*/ 0 w 213"/>
              <a:gd name="T15" fmla="*/ 2147483647 h 4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3"/>
              <a:gd name="T25" fmla="*/ 0 h 481"/>
              <a:gd name="T26" fmla="*/ 213 w 213"/>
              <a:gd name="T27" fmla="*/ 481 h 4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3" h="481">
                <a:moveTo>
                  <a:pt x="0" y="320"/>
                </a:moveTo>
                <a:lnTo>
                  <a:pt x="71" y="240"/>
                </a:lnTo>
                <a:lnTo>
                  <a:pt x="0" y="160"/>
                </a:lnTo>
                <a:lnTo>
                  <a:pt x="0" y="0"/>
                </a:lnTo>
                <a:lnTo>
                  <a:pt x="212" y="160"/>
                </a:lnTo>
                <a:lnTo>
                  <a:pt x="212" y="320"/>
                </a:lnTo>
                <a:lnTo>
                  <a:pt x="0" y="480"/>
                </a:lnTo>
                <a:lnTo>
                  <a:pt x="0" y="32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 rot="5400000">
            <a:off x="4357452" y="2292107"/>
            <a:ext cx="514027" cy="287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ALU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3261253" y="2315947"/>
            <a:ext cx="371551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Im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" name="Group 35"/>
          <p:cNvGrpSpPr>
            <a:grpSpLocks/>
          </p:cNvGrpSpPr>
          <p:nvPr/>
        </p:nvGrpSpPr>
        <p:grpSpPr bwMode="auto">
          <a:xfrm>
            <a:off x="3207783" y="2264947"/>
            <a:ext cx="466152" cy="387869"/>
            <a:chOff x="1935" y="1349"/>
            <a:chExt cx="340" cy="289"/>
          </a:xfrm>
        </p:grpSpPr>
        <p:sp>
          <p:nvSpPr>
            <p:cNvPr id="163" name="Freeform 36"/>
            <p:cNvSpPr>
              <a:spLocks/>
            </p:cNvSpPr>
            <p:nvPr/>
          </p:nvSpPr>
          <p:spPr bwMode="auto">
            <a:xfrm>
              <a:off x="1935" y="1349"/>
              <a:ext cx="170" cy="289"/>
            </a:xfrm>
            <a:custGeom>
              <a:avLst/>
              <a:gdLst>
                <a:gd name="T0" fmla="*/ 169 w 170"/>
                <a:gd name="T1" fmla="*/ 0 h 289"/>
                <a:gd name="T2" fmla="*/ 0 w 170"/>
                <a:gd name="T3" fmla="*/ 0 h 289"/>
                <a:gd name="T4" fmla="*/ 0 w 170"/>
                <a:gd name="T5" fmla="*/ 288 h 289"/>
                <a:gd name="T6" fmla="*/ 169 w 170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0"/>
                <a:gd name="T13" fmla="*/ 0 h 289"/>
                <a:gd name="T14" fmla="*/ 170 w 170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0" h="289">
                  <a:moveTo>
                    <a:pt x="169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9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reeform 37"/>
            <p:cNvSpPr>
              <a:spLocks/>
            </p:cNvSpPr>
            <p:nvPr/>
          </p:nvSpPr>
          <p:spPr bwMode="auto">
            <a:xfrm>
              <a:off x="2104" y="1349"/>
              <a:ext cx="171" cy="289"/>
            </a:xfrm>
            <a:custGeom>
              <a:avLst/>
              <a:gdLst>
                <a:gd name="T0" fmla="*/ 0 w 171"/>
                <a:gd name="T1" fmla="*/ 0 h 289"/>
                <a:gd name="T2" fmla="*/ 170 w 171"/>
                <a:gd name="T3" fmla="*/ 0 h 289"/>
                <a:gd name="T4" fmla="*/ 170 w 171"/>
                <a:gd name="T5" fmla="*/ 288 h 289"/>
                <a:gd name="T6" fmla="*/ 0 w 171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1"/>
                <a:gd name="T13" fmla="*/ 0 h 289"/>
                <a:gd name="T14" fmla="*/ 171 w 171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1" h="289">
                  <a:moveTo>
                    <a:pt x="0" y="0"/>
                  </a:moveTo>
                  <a:lnTo>
                    <a:pt x="170" y="0"/>
                  </a:lnTo>
                  <a:lnTo>
                    <a:pt x="170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3817894" y="2279710"/>
            <a:ext cx="448329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3838460" y="2264947"/>
            <a:ext cx="204284" cy="387869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4041373" y="2264947"/>
            <a:ext cx="202913" cy="387869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Line 41"/>
          <p:cNvSpPr>
            <a:spLocks noChangeShapeType="1"/>
          </p:cNvSpPr>
          <p:nvPr/>
        </p:nvSpPr>
        <p:spPr bwMode="auto">
          <a:xfrm>
            <a:off x="3669822" y="2458211"/>
            <a:ext cx="15355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3765794" y="2329369"/>
            <a:ext cx="65810" cy="130184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>
            <a:off x="4240173" y="2329369"/>
            <a:ext cx="237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4"/>
          <p:cNvSpPr>
            <a:spLocks noChangeArrowheads="1"/>
          </p:cNvSpPr>
          <p:nvPr/>
        </p:nvSpPr>
        <p:spPr bwMode="auto">
          <a:xfrm>
            <a:off x="4981904" y="2329369"/>
            <a:ext cx="429134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Dm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5"/>
          <p:cNvSpPr>
            <a:spLocks noChangeArrowheads="1"/>
          </p:cNvSpPr>
          <p:nvPr/>
        </p:nvSpPr>
        <p:spPr bwMode="auto">
          <a:xfrm>
            <a:off x="5612580" y="2273000"/>
            <a:ext cx="448328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837430" y="2264947"/>
            <a:ext cx="196058" cy="387869"/>
          </a:xfrm>
          <a:custGeom>
            <a:avLst/>
            <a:gdLst>
              <a:gd name="T0" fmla="*/ 0 w 143"/>
              <a:gd name="T1" fmla="*/ 0 h 289"/>
              <a:gd name="T2" fmla="*/ 2147483647 w 143"/>
              <a:gd name="T3" fmla="*/ 0 h 289"/>
              <a:gd name="T4" fmla="*/ 2147483647 w 143"/>
              <a:gd name="T5" fmla="*/ 2147483647 h 289"/>
              <a:gd name="T6" fmla="*/ 0 w 143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3"/>
              <a:gd name="T13" fmla="*/ 0 h 289"/>
              <a:gd name="T14" fmla="*/ 143 w 143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3" h="289">
                <a:moveTo>
                  <a:pt x="0" y="0"/>
                </a:moveTo>
                <a:lnTo>
                  <a:pt x="142" y="0"/>
                </a:lnTo>
                <a:lnTo>
                  <a:pt x="142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Line 47"/>
          <p:cNvSpPr>
            <a:spLocks noChangeShapeType="1"/>
          </p:cNvSpPr>
          <p:nvPr/>
        </p:nvSpPr>
        <p:spPr bwMode="auto">
          <a:xfrm>
            <a:off x="5431604" y="2458211"/>
            <a:ext cx="21251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Line 48"/>
          <p:cNvSpPr>
            <a:spLocks noChangeShapeType="1"/>
          </p:cNvSpPr>
          <p:nvPr/>
        </p:nvSpPr>
        <p:spPr bwMode="auto">
          <a:xfrm>
            <a:off x="4768022" y="2458211"/>
            <a:ext cx="23444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4944885" y="2458211"/>
            <a:ext cx="590917" cy="259027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Line 50"/>
          <p:cNvSpPr>
            <a:spLocks noChangeShapeType="1"/>
          </p:cNvSpPr>
          <p:nvPr/>
        </p:nvSpPr>
        <p:spPr bwMode="auto">
          <a:xfrm>
            <a:off x="4240173" y="2564904"/>
            <a:ext cx="237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4378648" y="2451500"/>
            <a:ext cx="462039" cy="373106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4" name="Group 52"/>
          <p:cNvGrpSpPr>
            <a:grpSpLocks/>
          </p:cNvGrpSpPr>
          <p:nvPr/>
        </p:nvGrpSpPr>
        <p:grpSpPr bwMode="auto">
          <a:xfrm>
            <a:off x="5055940" y="3082245"/>
            <a:ext cx="298886" cy="645554"/>
            <a:chOff x="3283" y="1701"/>
            <a:chExt cx="218" cy="481"/>
          </a:xfrm>
        </p:grpSpPr>
        <p:sp>
          <p:nvSpPr>
            <p:cNvPr id="161" name="Freeform 53"/>
            <p:cNvSpPr>
              <a:spLocks/>
            </p:cNvSpPr>
            <p:nvPr/>
          </p:nvSpPr>
          <p:spPr bwMode="auto">
            <a:xfrm>
              <a:off x="3288" y="1701"/>
              <a:ext cx="213" cy="481"/>
            </a:xfrm>
            <a:custGeom>
              <a:avLst/>
              <a:gdLst>
                <a:gd name="T0" fmla="*/ 0 w 213"/>
                <a:gd name="T1" fmla="*/ 320 h 481"/>
                <a:gd name="T2" fmla="*/ 71 w 213"/>
                <a:gd name="T3" fmla="*/ 240 h 481"/>
                <a:gd name="T4" fmla="*/ 0 w 213"/>
                <a:gd name="T5" fmla="*/ 160 h 481"/>
                <a:gd name="T6" fmla="*/ 0 w 213"/>
                <a:gd name="T7" fmla="*/ 0 h 481"/>
                <a:gd name="T8" fmla="*/ 212 w 213"/>
                <a:gd name="T9" fmla="*/ 160 h 481"/>
                <a:gd name="T10" fmla="*/ 212 w 213"/>
                <a:gd name="T11" fmla="*/ 320 h 481"/>
                <a:gd name="T12" fmla="*/ 0 w 213"/>
                <a:gd name="T13" fmla="*/ 480 h 481"/>
                <a:gd name="T14" fmla="*/ 0 w 213"/>
                <a:gd name="T15" fmla="*/ 320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" name="Rectangle 54"/>
            <p:cNvSpPr>
              <a:spLocks noChangeArrowheads="1"/>
            </p:cNvSpPr>
            <p:nvPr/>
          </p:nvSpPr>
          <p:spPr bwMode="auto">
            <a:xfrm rot="5400000">
              <a:off x="3196" y="1820"/>
              <a:ext cx="383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ALU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oup 55"/>
          <p:cNvGrpSpPr>
            <a:grpSpLocks/>
          </p:cNvGrpSpPr>
          <p:nvPr/>
        </p:nvGrpSpPr>
        <p:grpSpPr bwMode="auto">
          <a:xfrm>
            <a:off x="3772650" y="3211087"/>
            <a:ext cx="486717" cy="387869"/>
            <a:chOff x="2347" y="1797"/>
            <a:chExt cx="355" cy="289"/>
          </a:xfrm>
        </p:grpSpPr>
        <p:sp>
          <p:nvSpPr>
            <p:cNvPr id="157" name="Rectangle 56"/>
            <p:cNvSpPr>
              <a:spLocks noChangeArrowheads="1"/>
            </p:cNvSpPr>
            <p:nvPr/>
          </p:nvSpPr>
          <p:spPr bwMode="auto">
            <a:xfrm>
              <a:off x="2347" y="1803"/>
              <a:ext cx="271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8" name="Group 57"/>
            <p:cNvGrpSpPr>
              <a:grpSpLocks/>
            </p:cNvGrpSpPr>
            <p:nvPr/>
          </p:nvGrpSpPr>
          <p:grpSpPr bwMode="auto">
            <a:xfrm>
              <a:off x="2362" y="1797"/>
              <a:ext cx="340" cy="289"/>
              <a:chOff x="2362" y="1797"/>
              <a:chExt cx="340" cy="289"/>
            </a:xfrm>
          </p:grpSpPr>
          <p:sp>
            <p:nvSpPr>
              <p:cNvPr id="159" name="Freeform 58"/>
              <p:cNvSpPr>
                <a:spLocks/>
              </p:cNvSpPr>
              <p:nvPr/>
            </p:nvSpPr>
            <p:spPr bwMode="auto">
              <a:xfrm>
                <a:off x="2362" y="1797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Freeform 59"/>
              <p:cNvSpPr>
                <a:spLocks/>
              </p:cNvSpPr>
              <p:nvPr/>
            </p:nvSpPr>
            <p:spPr bwMode="auto">
              <a:xfrm>
                <a:off x="2531" y="1797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56" name="Rectangle 60"/>
          <p:cNvSpPr>
            <a:spLocks noChangeArrowheads="1"/>
          </p:cNvSpPr>
          <p:nvPr/>
        </p:nvSpPr>
        <p:spPr bwMode="auto">
          <a:xfrm>
            <a:off x="4403327" y="3225850"/>
            <a:ext cx="448328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Freeform 61"/>
          <p:cNvSpPr>
            <a:spLocks/>
          </p:cNvSpPr>
          <p:nvPr/>
        </p:nvSpPr>
        <p:spPr bwMode="auto">
          <a:xfrm>
            <a:off x="4423892" y="3211087"/>
            <a:ext cx="204285" cy="387869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Line 62"/>
          <p:cNvSpPr>
            <a:spLocks noChangeShapeType="1"/>
          </p:cNvSpPr>
          <p:nvPr/>
        </p:nvSpPr>
        <p:spPr bwMode="auto">
          <a:xfrm>
            <a:off x="4255255" y="3404351"/>
            <a:ext cx="15355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63"/>
          <p:cNvSpPr>
            <a:spLocks/>
          </p:cNvSpPr>
          <p:nvPr/>
        </p:nvSpPr>
        <p:spPr bwMode="auto">
          <a:xfrm>
            <a:off x="4351227" y="3275508"/>
            <a:ext cx="65810" cy="130184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Line 64"/>
          <p:cNvSpPr>
            <a:spLocks noChangeShapeType="1"/>
          </p:cNvSpPr>
          <p:nvPr/>
        </p:nvSpPr>
        <p:spPr bwMode="auto">
          <a:xfrm>
            <a:off x="4825606" y="3275508"/>
            <a:ext cx="2371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5"/>
          <p:cNvSpPr>
            <a:spLocks noChangeArrowheads="1"/>
          </p:cNvSpPr>
          <p:nvPr/>
        </p:nvSpPr>
        <p:spPr bwMode="auto">
          <a:xfrm>
            <a:off x="5523463" y="3219140"/>
            <a:ext cx="429135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Dm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2" name="Group 66"/>
          <p:cNvGrpSpPr>
            <a:grpSpLocks/>
          </p:cNvGrpSpPr>
          <p:nvPr/>
        </p:nvGrpSpPr>
        <p:grpSpPr bwMode="auto">
          <a:xfrm>
            <a:off x="5587902" y="3211087"/>
            <a:ext cx="445586" cy="387869"/>
            <a:chOff x="3671" y="1797"/>
            <a:chExt cx="325" cy="289"/>
          </a:xfrm>
        </p:grpSpPr>
        <p:sp>
          <p:nvSpPr>
            <p:cNvPr id="155" name="Freeform 67"/>
            <p:cNvSpPr>
              <a:spLocks/>
            </p:cNvSpPr>
            <p:nvPr/>
          </p:nvSpPr>
          <p:spPr bwMode="auto">
            <a:xfrm>
              <a:off x="3671" y="1797"/>
              <a:ext cx="162" cy="289"/>
            </a:xfrm>
            <a:custGeom>
              <a:avLst/>
              <a:gdLst>
                <a:gd name="T0" fmla="*/ 161 w 162"/>
                <a:gd name="T1" fmla="*/ 0 h 289"/>
                <a:gd name="T2" fmla="*/ 0 w 162"/>
                <a:gd name="T3" fmla="*/ 0 h 289"/>
                <a:gd name="T4" fmla="*/ 0 w 162"/>
                <a:gd name="T5" fmla="*/ 288 h 289"/>
                <a:gd name="T6" fmla="*/ 161 w 16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289"/>
                <a:gd name="T14" fmla="*/ 162 w 16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289">
                  <a:moveTo>
                    <a:pt x="16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Freeform 68"/>
            <p:cNvSpPr>
              <a:spLocks/>
            </p:cNvSpPr>
            <p:nvPr/>
          </p:nvSpPr>
          <p:spPr bwMode="auto">
            <a:xfrm>
              <a:off x="3832" y="1797"/>
              <a:ext cx="164" cy="289"/>
            </a:xfrm>
            <a:custGeom>
              <a:avLst/>
              <a:gdLst>
                <a:gd name="T0" fmla="*/ 0 w 164"/>
                <a:gd name="T1" fmla="*/ 0 h 289"/>
                <a:gd name="T2" fmla="*/ 163 w 164"/>
                <a:gd name="T3" fmla="*/ 0 h 289"/>
                <a:gd name="T4" fmla="*/ 163 w 164"/>
                <a:gd name="T5" fmla="*/ 288 h 289"/>
                <a:gd name="T6" fmla="*/ 0 w 164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289"/>
                <a:gd name="T14" fmla="*/ 164 w 164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289">
                  <a:moveTo>
                    <a:pt x="0" y="0"/>
                  </a:moveTo>
                  <a:lnTo>
                    <a:pt x="163" y="0"/>
                  </a:lnTo>
                  <a:lnTo>
                    <a:pt x="163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3" name="Rectangle 69"/>
          <p:cNvSpPr>
            <a:spLocks noChangeArrowheads="1"/>
          </p:cNvSpPr>
          <p:nvPr/>
        </p:nvSpPr>
        <p:spPr bwMode="auto">
          <a:xfrm>
            <a:off x="6198012" y="3219140"/>
            <a:ext cx="448329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1" name="Group 70"/>
          <p:cNvGrpSpPr>
            <a:grpSpLocks/>
          </p:cNvGrpSpPr>
          <p:nvPr/>
        </p:nvGrpSpPr>
        <p:grpSpPr bwMode="auto">
          <a:xfrm>
            <a:off x="6229546" y="3211087"/>
            <a:ext cx="389374" cy="387869"/>
            <a:chOff x="4139" y="1797"/>
            <a:chExt cx="284" cy="289"/>
          </a:xfrm>
        </p:grpSpPr>
        <p:sp>
          <p:nvSpPr>
            <p:cNvPr id="153" name="Freeform 71"/>
            <p:cNvSpPr>
              <a:spLocks/>
            </p:cNvSpPr>
            <p:nvPr/>
          </p:nvSpPr>
          <p:spPr bwMode="auto">
            <a:xfrm>
              <a:off x="4139" y="1797"/>
              <a:ext cx="142" cy="289"/>
            </a:xfrm>
            <a:custGeom>
              <a:avLst/>
              <a:gdLst>
                <a:gd name="T0" fmla="*/ 141 w 142"/>
                <a:gd name="T1" fmla="*/ 0 h 289"/>
                <a:gd name="T2" fmla="*/ 0 w 142"/>
                <a:gd name="T3" fmla="*/ 0 h 289"/>
                <a:gd name="T4" fmla="*/ 0 w 142"/>
                <a:gd name="T5" fmla="*/ 288 h 289"/>
                <a:gd name="T6" fmla="*/ 141 w 14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Freeform 72"/>
            <p:cNvSpPr>
              <a:spLocks/>
            </p:cNvSpPr>
            <p:nvPr/>
          </p:nvSpPr>
          <p:spPr bwMode="auto">
            <a:xfrm>
              <a:off x="4280" y="1797"/>
              <a:ext cx="143" cy="289"/>
            </a:xfrm>
            <a:custGeom>
              <a:avLst/>
              <a:gdLst>
                <a:gd name="T0" fmla="*/ 0 w 143"/>
                <a:gd name="T1" fmla="*/ 0 h 289"/>
                <a:gd name="T2" fmla="*/ 142 w 143"/>
                <a:gd name="T3" fmla="*/ 0 h 289"/>
                <a:gd name="T4" fmla="*/ 142 w 143"/>
                <a:gd name="T5" fmla="*/ 288 h 289"/>
                <a:gd name="T6" fmla="*/ 0 w 143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2" name="Line 73"/>
          <p:cNvSpPr>
            <a:spLocks noChangeShapeType="1"/>
          </p:cNvSpPr>
          <p:nvPr/>
        </p:nvSpPr>
        <p:spPr bwMode="auto">
          <a:xfrm>
            <a:off x="6017035" y="3404351"/>
            <a:ext cx="21251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3" name="Line 74"/>
          <p:cNvSpPr>
            <a:spLocks noChangeShapeType="1"/>
          </p:cNvSpPr>
          <p:nvPr/>
        </p:nvSpPr>
        <p:spPr bwMode="auto">
          <a:xfrm>
            <a:off x="5353454" y="3404351"/>
            <a:ext cx="23444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4" name="Freeform 75"/>
          <p:cNvSpPr>
            <a:spLocks/>
          </p:cNvSpPr>
          <p:nvPr/>
        </p:nvSpPr>
        <p:spPr bwMode="auto">
          <a:xfrm>
            <a:off x="5530318" y="3404351"/>
            <a:ext cx="590916" cy="259027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5" name="Line 76"/>
          <p:cNvSpPr>
            <a:spLocks noChangeShapeType="1"/>
          </p:cNvSpPr>
          <p:nvPr/>
        </p:nvSpPr>
        <p:spPr bwMode="auto">
          <a:xfrm>
            <a:off x="4825606" y="3533193"/>
            <a:ext cx="2371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6" name="Freeform 77"/>
          <p:cNvSpPr>
            <a:spLocks/>
          </p:cNvSpPr>
          <p:nvPr/>
        </p:nvSpPr>
        <p:spPr bwMode="auto">
          <a:xfrm>
            <a:off x="4964080" y="3397640"/>
            <a:ext cx="462040" cy="373106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8" name="Oval 158"/>
          <p:cNvSpPr>
            <a:spLocks noChangeArrowheads="1"/>
          </p:cNvSpPr>
          <p:nvPr/>
        </p:nvSpPr>
        <p:spPr bwMode="auto">
          <a:xfrm>
            <a:off x="6122606" y="2434053"/>
            <a:ext cx="80891" cy="7918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34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Hazard </a:t>
            </a: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Solution-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Stall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5644114" y="2264947"/>
            <a:ext cx="194687" cy="387869"/>
          </a:xfrm>
          <a:custGeom>
            <a:avLst/>
            <a:gdLst>
              <a:gd name="T0" fmla="*/ 2147483647 w 142"/>
              <a:gd name="T1" fmla="*/ 0 h 289"/>
              <a:gd name="T2" fmla="*/ 0 w 142"/>
              <a:gd name="T3" fmla="*/ 0 h 289"/>
              <a:gd name="T4" fmla="*/ 0 w 142"/>
              <a:gd name="T5" fmla="*/ 2147483647 h 289"/>
              <a:gd name="T6" fmla="*/ 2147483647 w 14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2"/>
              <a:gd name="T13" fmla="*/ 0 h 289"/>
              <a:gd name="T14" fmla="*/ 142 w 14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" h="289">
                <a:moveTo>
                  <a:pt x="141" y="0"/>
                </a:moveTo>
                <a:lnTo>
                  <a:pt x="0" y="0"/>
                </a:lnTo>
                <a:lnTo>
                  <a:pt x="0" y="288"/>
                </a:lnTo>
                <a:lnTo>
                  <a:pt x="141" y="288"/>
                </a:lnTo>
              </a:path>
            </a:pathLst>
          </a:custGeom>
          <a:solidFill>
            <a:schemeClr val="accent1"/>
          </a:solidFill>
          <a:ln w="25400" cap="rnd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440896" y="3211087"/>
            <a:ext cx="202913" cy="387869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solidFill>
            <a:schemeClr val="accent1"/>
          </a:solidFill>
          <a:ln w="25400" cap="rnd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71538" y="2421974"/>
            <a:ext cx="309854" cy="2629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1289704" y="2408553"/>
            <a:ext cx="0" cy="274863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1740775" y="1478497"/>
            <a:ext cx="54731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1691417" y="1108075"/>
            <a:ext cx="1834446" cy="307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Time (clock cycles)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321238" y="2260921"/>
            <a:ext cx="1623931" cy="33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Add </a:t>
            </a:r>
            <a:r>
              <a:rPr kumimoji="0" lang="en-US" altLang="en-US" sz="2000" b="1" i="0" u="sng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R1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,R2,R3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1299301" y="3217797"/>
            <a:ext cx="1611471" cy="33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Sub R4,</a:t>
            </a:r>
            <a:r>
              <a:rPr kumimoji="0" lang="en-US" altLang="en-US" sz="2000" b="1" i="0" u="sng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R1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,R3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3173200" y="1606804"/>
            <a:ext cx="53470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IF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3707904" y="1628800"/>
            <a:ext cx="671808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ID/RF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4331527" y="1611620"/>
            <a:ext cx="600513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EX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4891138" y="1611620"/>
            <a:ext cx="616966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MEM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5526813" y="1628800"/>
            <a:ext cx="485347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WB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>
            <a:off x="3735632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>
            <a:off x="4327919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4920207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>
            <a:off x="5512494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>
            <a:off x="6104782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6697069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7289357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7881644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0"/>
          <p:cNvSpPr>
            <a:spLocks/>
          </p:cNvSpPr>
          <p:nvPr/>
        </p:nvSpPr>
        <p:spPr bwMode="auto">
          <a:xfrm>
            <a:off x="5002469" y="2264947"/>
            <a:ext cx="222108" cy="387869"/>
          </a:xfrm>
          <a:custGeom>
            <a:avLst/>
            <a:gdLst>
              <a:gd name="T0" fmla="*/ 2147483647 w 162"/>
              <a:gd name="T1" fmla="*/ 0 h 289"/>
              <a:gd name="T2" fmla="*/ 0 w 162"/>
              <a:gd name="T3" fmla="*/ 0 h 289"/>
              <a:gd name="T4" fmla="*/ 0 w 162"/>
              <a:gd name="T5" fmla="*/ 2147483647 h 289"/>
              <a:gd name="T6" fmla="*/ 2147483647 w 16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2"/>
              <a:gd name="T13" fmla="*/ 0 h 289"/>
              <a:gd name="T14" fmla="*/ 162 w 16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" h="289">
                <a:moveTo>
                  <a:pt x="161" y="0"/>
                </a:moveTo>
                <a:lnTo>
                  <a:pt x="0" y="0"/>
                </a:lnTo>
                <a:lnTo>
                  <a:pt x="0" y="288"/>
                </a:lnTo>
                <a:lnTo>
                  <a:pt x="161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Freeform 31"/>
          <p:cNvSpPr>
            <a:spLocks/>
          </p:cNvSpPr>
          <p:nvPr/>
        </p:nvSpPr>
        <p:spPr bwMode="auto">
          <a:xfrm>
            <a:off x="5223206" y="2264947"/>
            <a:ext cx="224850" cy="387869"/>
          </a:xfrm>
          <a:custGeom>
            <a:avLst/>
            <a:gdLst>
              <a:gd name="T0" fmla="*/ 0 w 164"/>
              <a:gd name="T1" fmla="*/ 0 h 289"/>
              <a:gd name="T2" fmla="*/ 2147483647 w 164"/>
              <a:gd name="T3" fmla="*/ 0 h 289"/>
              <a:gd name="T4" fmla="*/ 2147483647 w 164"/>
              <a:gd name="T5" fmla="*/ 2147483647 h 289"/>
              <a:gd name="T6" fmla="*/ 0 w 164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4"/>
              <a:gd name="T13" fmla="*/ 0 h 289"/>
              <a:gd name="T14" fmla="*/ 164 w 164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" h="289">
                <a:moveTo>
                  <a:pt x="0" y="0"/>
                </a:moveTo>
                <a:lnTo>
                  <a:pt x="163" y="0"/>
                </a:lnTo>
                <a:lnTo>
                  <a:pt x="163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Freeform 32"/>
          <p:cNvSpPr>
            <a:spLocks/>
          </p:cNvSpPr>
          <p:nvPr/>
        </p:nvSpPr>
        <p:spPr bwMode="auto">
          <a:xfrm>
            <a:off x="4477363" y="2135374"/>
            <a:ext cx="292030" cy="645554"/>
          </a:xfrm>
          <a:custGeom>
            <a:avLst/>
            <a:gdLst>
              <a:gd name="T0" fmla="*/ 0 w 213"/>
              <a:gd name="T1" fmla="*/ 2147483647 h 481"/>
              <a:gd name="T2" fmla="*/ 2147483647 w 213"/>
              <a:gd name="T3" fmla="*/ 2147483647 h 481"/>
              <a:gd name="T4" fmla="*/ 0 w 213"/>
              <a:gd name="T5" fmla="*/ 2147483647 h 481"/>
              <a:gd name="T6" fmla="*/ 0 w 213"/>
              <a:gd name="T7" fmla="*/ 0 h 481"/>
              <a:gd name="T8" fmla="*/ 2147483647 w 213"/>
              <a:gd name="T9" fmla="*/ 2147483647 h 481"/>
              <a:gd name="T10" fmla="*/ 2147483647 w 213"/>
              <a:gd name="T11" fmla="*/ 2147483647 h 481"/>
              <a:gd name="T12" fmla="*/ 0 w 213"/>
              <a:gd name="T13" fmla="*/ 2147483647 h 481"/>
              <a:gd name="T14" fmla="*/ 0 w 213"/>
              <a:gd name="T15" fmla="*/ 2147483647 h 4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3"/>
              <a:gd name="T25" fmla="*/ 0 h 481"/>
              <a:gd name="T26" fmla="*/ 213 w 213"/>
              <a:gd name="T27" fmla="*/ 481 h 4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3" h="481">
                <a:moveTo>
                  <a:pt x="0" y="320"/>
                </a:moveTo>
                <a:lnTo>
                  <a:pt x="71" y="240"/>
                </a:lnTo>
                <a:lnTo>
                  <a:pt x="0" y="160"/>
                </a:lnTo>
                <a:lnTo>
                  <a:pt x="0" y="0"/>
                </a:lnTo>
                <a:lnTo>
                  <a:pt x="212" y="160"/>
                </a:lnTo>
                <a:lnTo>
                  <a:pt x="212" y="320"/>
                </a:lnTo>
                <a:lnTo>
                  <a:pt x="0" y="480"/>
                </a:lnTo>
                <a:lnTo>
                  <a:pt x="0" y="32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 rot="5400000">
            <a:off x="4357452" y="2292107"/>
            <a:ext cx="514027" cy="287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ALU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3261253" y="2315947"/>
            <a:ext cx="371551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Im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" name="Group 35"/>
          <p:cNvGrpSpPr>
            <a:grpSpLocks/>
          </p:cNvGrpSpPr>
          <p:nvPr/>
        </p:nvGrpSpPr>
        <p:grpSpPr bwMode="auto">
          <a:xfrm>
            <a:off x="3207783" y="2264947"/>
            <a:ext cx="466152" cy="387869"/>
            <a:chOff x="1935" y="1349"/>
            <a:chExt cx="340" cy="289"/>
          </a:xfrm>
        </p:grpSpPr>
        <p:sp>
          <p:nvSpPr>
            <p:cNvPr id="163" name="Freeform 36"/>
            <p:cNvSpPr>
              <a:spLocks/>
            </p:cNvSpPr>
            <p:nvPr/>
          </p:nvSpPr>
          <p:spPr bwMode="auto">
            <a:xfrm>
              <a:off x="1935" y="1349"/>
              <a:ext cx="170" cy="289"/>
            </a:xfrm>
            <a:custGeom>
              <a:avLst/>
              <a:gdLst>
                <a:gd name="T0" fmla="*/ 169 w 170"/>
                <a:gd name="T1" fmla="*/ 0 h 289"/>
                <a:gd name="T2" fmla="*/ 0 w 170"/>
                <a:gd name="T3" fmla="*/ 0 h 289"/>
                <a:gd name="T4" fmla="*/ 0 w 170"/>
                <a:gd name="T5" fmla="*/ 288 h 289"/>
                <a:gd name="T6" fmla="*/ 169 w 170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0"/>
                <a:gd name="T13" fmla="*/ 0 h 289"/>
                <a:gd name="T14" fmla="*/ 170 w 170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0" h="289">
                  <a:moveTo>
                    <a:pt x="169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9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reeform 37"/>
            <p:cNvSpPr>
              <a:spLocks/>
            </p:cNvSpPr>
            <p:nvPr/>
          </p:nvSpPr>
          <p:spPr bwMode="auto">
            <a:xfrm>
              <a:off x="2104" y="1349"/>
              <a:ext cx="171" cy="289"/>
            </a:xfrm>
            <a:custGeom>
              <a:avLst/>
              <a:gdLst>
                <a:gd name="T0" fmla="*/ 0 w 171"/>
                <a:gd name="T1" fmla="*/ 0 h 289"/>
                <a:gd name="T2" fmla="*/ 170 w 171"/>
                <a:gd name="T3" fmla="*/ 0 h 289"/>
                <a:gd name="T4" fmla="*/ 170 w 171"/>
                <a:gd name="T5" fmla="*/ 288 h 289"/>
                <a:gd name="T6" fmla="*/ 0 w 171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1"/>
                <a:gd name="T13" fmla="*/ 0 h 289"/>
                <a:gd name="T14" fmla="*/ 171 w 171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1" h="289">
                  <a:moveTo>
                    <a:pt x="0" y="0"/>
                  </a:moveTo>
                  <a:lnTo>
                    <a:pt x="170" y="0"/>
                  </a:lnTo>
                  <a:lnTo>
                    <a:pt x="170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3817894" y="2279710"/>
            <a:ext cx="448329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3838460" y="2264947"/>
            <a:ext cx="204284" cy="387869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4041373" y="2264947"/>
            <a:ext cx="202913" cy="387869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Line 41"/>
          <p:cNvSpPr>
            <a:spLocks noChangeShapeType="1"/>
          </p:cNvSpPr>
          <p:nvPr/>
        </p:nvSpPr>
        <p:spPr bwMode="auto">
          <a:xfrm>
            <a:off x="3669822" y="2458211"/>
            <a:ext cx="15355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3765794" y="2329369"/>
            <a:ext cx="65810" cy="130184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>
            <a:off x="4240173" y="2329369"/>
            <a:ext cx="237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4"/>
          <p:cNvSpPr>
            <a:spLocks noChangeArrowheads="1"/>
          </p:cNvSpPr>
          <p:nvPr/>
        </p:nvSpPr>
        <p:spPr bwMode="auto">
          <a:xfrm>
            <a:off x="4981904" y="2329369"/>
            <a:ext cx="429134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Dm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5"/>
          <p:cNvSpPr>
            <a:spLocks noChangeArrowheads="1"/>
          </p:cNvSpPr>
          <p:nvPr/>
        </p:nvSpPr>
        <p:spPr bwMode="auto">
          <a:xfrm>
            <a:off x="5612580" y="2273000"/>
            <a:ext cx="448328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837430" y="2264947"/>
            <a:ext cx="196058" cy="387869"/>
          </a:xfrm>
          <a:custGeom>
            <a:avLst/>
            <a:gdLst>
              <a:gd name="T0" fmla="*/ 0 w 143"/>
              <a:gd name="T1" fmla="*/ 0 h 289"/>
              <a:gd name="T2" fmla="*/ 2147483647 w 143"/>
              <a:gd name="T3" fmla="*/ 0 h 289"/>
              <a:gd name="T4" fmla="*/ 2147483647 w 143"/>
              <a:gd name="T5" fmla="*/ 2147483647 h 289"/>
              <a:gd name="T6" fmla="*/ 0 w 143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3"/>
              <a:gd name="T13" fmla="*/ 0 h 289"/>
              <a:gd name="T14" fmla="*/ 143 w 143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3" h="289">
                <a:moveTo>
                  <a:pt x="0" y="0"/>
                </a:moveTo>
                <a:lnTo>
                  <a:pt x="142" y="0"/>
                </a:lnTo>
                <a:lnTo>
                  <a:pt x="142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Line 47"/>
          <p:cNvSpPr>
            <a:spLocks noChangeShapeType="1"/>
          </p:cNvSpPr>
          <p:nvPr/>
        </p:nvSpPr>
        <p:spPr bwMode="auto">
          <a:xfrm>
            <a:off x="5431604" y="2458211"/>
            <a:ext cx="21251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Line 48"/>
          <p:cNvSpPr>
            <a:spLocks noChangeShapeType="1"/>
          </p:cNvSpPr>
          <p:nvPr/>
        </p:nvSpPr>
        <p:spPr bwMode="auto">
          <a:xfrm>
            <a:off x="4768022" y="2458211"/>
            <a:ext cx="23444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4944885" y="2458211"/>
            <a:ext cx="590917" cy="259027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Line 50"/>
          <p:cNvSpPr>
            <a:spLocks noChangeShapeType="1"/>
          </p:cNvSpPr>
          <p:nvPr/>
        </p:nvSpPr>
        <p:spPr bwMode="auto">
          <a:xfrm>
            <a:off x="4240173" y="2564904"/>
            <a:ext cx="237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4378648" y="2451500"/>
            <a:ext cx="462039" cy="373106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4" name="Group 52"/>
          <p:cNvGrpSpPr>
            <a:grpSpLocks/>
          </p:cNvGrpSpPr>
          <p:nvPr/>
        </p:nvGrpSpPr>
        <p:grpSpPr bwMode="auto">
          <a:xfrm>
            <a:off x="6870031" y="3082245"/>
            <a:ext cx="298886" cy="645554"/>
            <a:chOff x="3283" y="1701"/>
            <a:chExt cx="218" cy="481"/>
          </a:xfrm>
        </p:grpSpPr>
        <p:sp>
          <p:nvSpPr>
            <p:cNvPr id="161" name="Freeform 53"/>
            <p:cNvSpPr>
              <a:spLocks/>
            </p:cNvSpPr>
            <p:nvPr/>
          </p:nvSpPr>
          <p:spPr bwMode="auto">
            <a:xfrm>
              <a:off x="3288" y="1701"/>
              <a:ext cx="213" cy="481"/>
            </a:xfrm>
            <a:custGeom>
              <a:avLst/>
              <a:gdLst>
                <a:gd name="T0" fmla="*/ 0 w 213"/>
                <a:gd name="T1" fmla="*/ 320 h 481"/>
                <a:gd name="T2" fmla="*/ 71 w 213"/>
                <a:gd name="T3" fmla="*/ 240 h 481"/>
                <a:gd name="T4" fmla="*/ 0 w 213"/>
                <a:gd name="T5" fmla="*/ 160 h 481"/>
                <a:gd name="T6" fmla="*/ 0 w 213"/>
                <a:gd name="T7" fmla="*/ 0 h 481"/>
                <a:gd name="T8" fmla="*/ 212 w 213"/>
                <a:gd name="T9" fmla="*/ 160 h 481"/>
                <a:gd name="T10" fmla="*/ 212 w 213"/>
                <a:gd name="T11" fmla="*/ 320 h 481"/>
                <a:gd name="T12" fmla="*/ 0 w 213"/>
                <a:gd name="T13" fmla="*/ 480 h 481"/>
                <a:gd name="T14" fmla="*/ 0 w 213"/>
                <a:gd name="T15" fmla="*/ 320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" name="Rectangle 54"/>
            <p:cNvSpPr>
              <a:spLocks noChangeArrowheads="1"/>
            </p:cNvSpPr>
            <p:nvPr/>
          </p:nvSpPr>
          <p:spPr bwMode="auto">
            <a:xfrm rot="5400000">
              <a:off x="3196" y="1820"/>
              <a:ext cx="383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ALU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oup 55"/>
          <p:cNvGrpSpPr>
            <a:grpSpLocks/>
          </p:cNvGrpSpPr>
          <p:nvPr/>
        </p:nvGrpSpPr>
        <p:grpSpPr bwMode="auto">
          <a:xfrm>
            <a:off x="3772650" y="3211087"/>
            <a:ext cx="486717" cy="387869"/>
            <a:chOff x="2347" y="1797"/>
            <a:chExt cx="355" cy="289"/>
          </a:xfrm>
        </p:grpSpPr>
        <p:sp>
          <p:nvSpPr>
            <p:cNvPr id="157" name="Rectangle 56"/>
            <p:cNvSpPr>
              <a:spLocks noChangeArrowheads="1"/>
            </p:cNvSpPr>
            <p:nvPr/>
          </p:nvSpPr>
          <p:spPr bwMode="auto">
            <a:xfrm>
              <a:off x="2347" y="1803"/>
              <a:ext cx="271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8" name="Group 57"/>
            <p:cNvGrpSpPr>
              <a:grpSpLocks/>
            </p:cNvGrpSpPr>
            <p:nvPr/>
          </p:nvGrpSpPr>
          <p:grpSpPr bwMode="auto">
            <a:xfrm>
              <a:off x="2362" y="1797"/>
              <a:ext cx="340" cy="289"/>
              <a:chOff x="2362" y="1797"/>
              <a:chExt cx="340" cy="289"/>
            </a:xfrm>
          </p:grpSpPr>
          <p:sp>
            <p:nvSpPr>
              <p:cNvPr id="159" name="Freeform 58"/>
              <p:cNvSpPr>
                <a:spLocks/>
              </p:cNvSpPr>
              <p:nvPr/>
            </p:nvSpPr>
            <p:spPr bwMode="auto">
              <a:xfrm>
                <a:off x="2362" y="1797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Freeform 59"/>
              <p:cNvSpPr>
                <a:spLocks/>
              </p:cNvSpPr>
              <p:nvPr/>
            </p:nvSpPr>
            <p:spPr bwMode="auto">
              <a:xfrm>
                <a:off x="2531" y="1797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56" name="Rectangle 60"/>
          <p:cNvSpPr>
            <a:spLocks noChangeArrowheads="1"/>
          </p:cNvSpPr>
          <p:nvPr/>
        </p:nvSpPr>
        <p:spPr bwMode="auto">
          <a:xfrm>
            <a:off x="6217418" y="3225850"/>
            <a:ext cx="448328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Freeform 61"/>
          <p:cNvSpPr>
            <a:spLocks/>
          </p:cNvSpPr>
          <p:nvPr/>
        </p:nvSpPr>
        <p:spPr bwMode="auto">
          <a:xfrm>
            <a:off x="6237983" y="3211087"/>
            <a:ext cx="204285" cy="387869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Line 62"/>
          <p:cNvSpPr>
            <a:spLocks noChangeShapeType="1"/>
          </p:cNvSpPr>
          <p:nvPr/>
        </p:nvSpPr>
        <p:spPr bwMode="auto">
          <a:xfrm>
            <a:off x="4255255" y="3404351"/>
            <a:ext cx="15355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63"/>
          <p:cNvSpPr>
            <a:spLocks/>
          </p:cNvSpPr>
          <p:nvPr/>
        </p:nvSpPr>
        <p:spPr bwMode="auto">
          <a:xfrm>
            <a:off x="6165318" y="3275508"/>
            <a:ext cx="65810" cy="130184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Line 64"/>
          <p:cNvSpPr>
            <a:spLocks noChangeShapeType="1"/>
          </p:cNvSpPr>
          <p:nvPr/>
        </p:nvSpPr>
        <p:spPr bwMode="auto">
          <a:xfrm>
            <a:off x="6639697" y="3275508"/>
            <a:ext cx="2371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5"/>
          <p:cNvSpPr>
            <a:spLocks noChangeArrowheads="1"/>
          </p:cNvSpPr>
          <p:nvPr/>
        </p:nvSpPr>
        <p:spPr bwMode="auto">
          <a:xfrm>
            <a:off x="7337554" y="3219140"/>
            <a:ext cx="429135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Dm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2" name="Group 66"/>
          <p:cNvGrpSpPr>
            <a:grpSpLocks/>
          </p:cNvGrpSpPr>
          <p:nvPr/>
        </p:nvGrpSpPr>
        <p:grpSpPr bwMode="auto">
          <a:xfrm>
            <a:off x="7401993" y="3211087"/>
            <a:ext cx="445586" cy="387869"/>
            <a:chOff x="3671" y="1797"/>
            <a:chExt cx="325" cy="289"/>
          </a:xfrm>
        </p:grpSpPr>
        <p:sp>
          <p:nvSpPr>
            <p:cNvPr id="155" name="Freeform 67"/>
            <p:cNvSpPr>
              <a:spLocks/>
            </p:cNvSpPr>
            <p:nvPr/>
          </p:nvSpPr>
          <p:spPr bwMode="auto">
            <a:xfrm>
              <a:off x="3671" y="1797"/>
              <a:ext cx="162" cy="289"/>
            </a:xfrm>
            <a:custGeom>
              <a:avLst/>
              <a:gdLst>
                <a:gd name="T0" fmla="*/ 161 w 162"/>
                <a:gd name="T1" fmla="*/ 0 h 289"/>
                <a:gd name="T2" fmla="*/ 0 w 162"/>
                <a:gd name="T3" fmla="*/ 0 h 289"/>
                <a:gd name="T4" fmla="*/ 0 w 162"/>
                <a:gd name="T5" fmla="*/ 288 h 289"/>
                <a:gd name="T6" fmla="*/ 161 w 16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289"/>
                <a:gd name="T14" fmla="*/ 162 w 16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289">
                  <a:moveTo>
                    <a:pt x="16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Freeform 68"/>
            <p:cNvSpPr>
              <a:spLocks/>
            </p:cNvSpPr>
            <p:nvPr/>
          </p:nvSpPr>
          <p:spPr bwMode="auto">
            <a:xfrm>
              <a:off x="3832" y="1797"/>
              <a:ext cx="164" cy="289"/>
            </a:xfrm>
            <a:custGeom>
              <a:avLst/>
              <a:gdLst>
                <a:gd name="T0" fmla="*/ 0 w 164"/>
                <a:gd name="T1" fmla="*/ 0 h 289"/>
                <a:gd name="T2" fmla="*/ 163 w 164"/>
                <a:gd name="T3" fmla="*/ 0 h 289"/>
                <a:gd name="T4" fmla="*/ 163 w 164"/>
                <a:gd name="T5" fmla="*/ 288 h 289"/>
                <a:gd name="T6" fmla="*/ 0 w 164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289"/>
                <a:gd name="T14" fmla="*/ 164 w 164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289">
                  <a:moveTo>
                    <a:pt x="0" y="0"/>
                  </a:moveTo>
                  <a:lnTo>
                    <a:pt x="163" y="0"/>
                  </a:lnTo>
                  <a:lnTo>
                    <a:pt x="163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3" name="Rectangle 69"/>
          <p:cNvSpPr>
            <a:spLocks noChangeArrowheads="1"/>
          </p:cNvSpPr>
          <p:nvPr/>
        </p:nvSpPr>
        <p:spPr bwMode="auto">
          <a:xfrm>
            <a:off x="8012103" y="3219140"/>
            <a:ext cx="448329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1" name="Group 70"/>
          <p:cNvGrpSpPr>
            <a:grpSpLocks/>
          </p:cNvGrpSpPr>
          <p:nvPr/>
        </p:nvGrpSpPr>
        <p:grpSpPr bwMode="auto">
          <a:xfrm>
            <a:off x="8043637" y="3211087"/>
            <a:ext cx="389374" cy="387869"/>
            <a:chOff x="4139" y="1797"/>
            <a:chExt cx="284" cy="289"/>
          </a:xfrm>
        </p:grpSpPr>
        <p:sp>
          <p:nvSpPr>
            <p:cNvPr id="153" name="Freeform 71"/>
            <p:cNvSpPr>
              <a:spLocks/>
            </p:cNvSpPr>
            <p:nvPr/>
          </p:nvSpPr>
          <p:spPr bwMode="auto">
            <a:xfrm>
              <a:off x="4139" y="1797"/>
              <a:ext cx="142" cy="289"/>
            </a:xfrm>
            <a:custGeom>
              <a:avLst/>
              <a:gdLst>
                <a:gd name="T0" fmla="*/ 141 w 142"/>
                <a:gd name="T1" fmla="*/ 0 h 289"/>
                <a:gd name="T2" fmla="*/ 0 w 142"/>
                <a:gd name="T3" fmla="*/ 0 h 289"/>
                <a:gd name="T4" fmla="*/ 0 w 142"/>
                <a:gd name="T5" fmla="*/ 288 h 289"/>
                <a:gd name="T6" fmla="*/ 141 w 14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Freeform 72"/>
            <p:cNvSpPr>
              <a:spLocks/>
            </p:cNvSpPr>
            <p:nvPr/>
          </p:nvSpPr>
          <p:spPr bwMode="auto">
            <a:xfrm>
              <a:off x="4280" y="1797"/>
              <a:ext cx="143" cy="289"/>
            </a:xfrm>
            <a:custGeom>
              <a:avLst/>
              <a:gdLst>
                <a:gd name="T0" fmla="*/ 0 w 143"/>
                <a:gd name="T1" fmla="*/ 0 h 289"/>
                <a:gd name="T2" fmla="*/ 142 w 143"/>
                <a:gd name="T3" fmla="*/ 0 h 289"/>
                <a:gd name="T4" fmla="*/ 142 w 143"/>
                <a:gd name="T5" fmla="*/ 288 h 289"/>
                <a:gd name="T6" fmla="*/ 0 w 143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2" name="Line 73"/>
          <p:cNvSpPr>
            <a:spLocks noChangeShapeType="1"/>
          </p:cNvSpPr>
          <p:nvPr/>
        </p:nvSpPr>
        <p:spPr bwMode="auto">
          <a:xfrm>
            <a:off x="7831126" y="3404351"/>
            <a:ext cx="21251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3" name="Line 74"/>
          <p:cNvSpPr>
            <a:spLocks noChangeShapeType="1"/>
          </p:cNvSpPr>
          <p:nvPr/>
        </p:nvSpPr>
        <p:spPr bwMode="auto">
          <a:xfrm>
            <a:off x="7167545" y="3404351"/>
            <a:ext cx="23444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4" name="Freeform 75"/>
          <p:cNvSpPr>
            <a:spLocks/>
          </p:cNvSpPr>
          <p:nvPr/>
        </p:nvSpPr>
        <p:spPr bwMode="auto">
          <a:xfrm>
            <a:off x="7344409" y="3404351"/>
            <a:ext cx="590916" cy="259027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5" name="Line 76"/>
          <p:cNvSpPr>
            <a:spLocks noChangeShapeType="1"/>
          </p:cNvSpPr>
          <p:nvPr/>
        </p:nvSpPr>
        <p:spPr bwMode="auto">
          <a:xfrm>
            <a:off x="6639697" y="3533193"/>
            <a:ext cx="2371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6" name="Freeform 77"/>
          <p:cNvSpPr>
            <a:spLocks/>
          </p:cNvSpPr>
          <p:nvPr/>
        </p:nvSpPr>
        <p:spPr bwMode="auto">
          <a:xfrm>
            <a:off x="6778171" y="3397640"/>
            <a:ext cx="462040" cy="373106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8" name="Oval 158"/>
          <p:cNvSpPr>
            <a:spLocks noChangeArrowheads="1"/>
          </p:cNvSpPr>
          <p:nvPr/>
        </p:nvSpPr>
        <p:spPr bwMode="auto">
          <a:xfrm>
            <a:off x="6122606" y="2434053"/>
            <a:ext cx="80891" cy="7918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Rectangle 17"/>
          <p:cNvSpPr>
            <a:spLocks noChangeArrowheads="1"/>
          </p:cNvSpPr>
          <p:nvPr/>
        </p:nvSpPr>
        <p:spPr bwMode="auto">
          <a:xfrm>
            <a:off x="4405629" y="3248204"/>
            <a:ext cx="596840" cy="2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STALL</a:t>
            </a:r>
          </a:p>
        </p:txBody>
      </p:sp>
      <p:sp>
        <p:nvSpPr>
          <p:cNvPr id="77" name="Rectangle 17"/>
          <p:cNvSpPr>
            <a:spLocks noChangeArrowheads="1"/>
          </p:cNvSpPr>
          <p:nvPr/>
        </p:nvSpPr>
        <p:spPr bwMode="auto">
          <a:xfrm>
            <a:off x="4932040" y="3248204"/>
            <a:ext cx="596840" cy="2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STALL</a:t>
            </a:r>
          </a:p>
        </p:txBody>
      </p:sp>
      <p:sp>
        <p:nvSpPr>
          <p:cNvPr id="78" name="Rectangle 17"/>
          <p:cNvSpPr>
            <a:spLocks noChangeArrowheads="1"/>
          </p:cNvSpPr>
          <p:nvPr/>
        </p:nvSpPr>
        <p:spPr bwMode="auto">
          <a:xfrm>
            <a:off x="5487328" y="3257352"/>
            <a:ext cx="596840" cy="2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STALL</a:t>
            </a:r>
          </a:p>
        </p:txBody>
      </p:sp>
    </p:spTree>
    <p:extLst>
      <p:ext uri="{BB962C8B-B14F-4D97-AF65-F5344CB8AC3E}">
        <p14:creationId xmlns:p14="http://schemas.microsoft.com/office/powerpoint/2010/main" val="141812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Process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043608" y="1783595"/>
            <a:ext cx="5963766" cy="3990950"/>
            <a:chOff x="4876800" y="1238250"/>
            <a:chExt cx="3714750" cy="2298700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6775450" y="1238250"/>
              <a:ext cx="622300" cy="3159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CPU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5575300" y="1695450"/>
              <a:ext cx="1117600" cy="3159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Datapath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Rectangle 7"/>
            <p:cNvSpPr>
              <a:spLocks noChangeArrowheads="1"/>
            </p:cNvSpPr>
            <p:nvPr/>
          </p:nvSpPr>
          <p:spPr bwMode="auto">
            <a:xfrm>
              <a:off x="7639050" y="1695450"/>
              <a:ext cx="952500" cy="3159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Control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4876800" y="2228850"/>
              <a:ext cx="609600" cy="3159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ALU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5822950" y="2228850"/>
              <a:ext cx="698500" cy="3159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Regs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6807200" y="2228850"/>
              <a:ext cx="863600" cy="3159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Shifter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5816600" y="2990850"/>
              <a:ext cx="711200" cy="5461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Nand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Gate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flipH="1">
              <a:off x="6699250" y="1606550"/>
              <a:ext cx="88900" cy="635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7397750" y="1606550"/>
              <a:ext cx="215900" cy="635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6172200" y="2063750"/>
              <a:ext cx="0" cy="139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6711950" y="2063750"/>
              <a:ext cx="520700" cy="139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 flipH="1">
              <a:off x="5175250" y="2063750"/>
              <a:ext cx="469900" cy="139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 flipH="1">
              <a:off x="5327650" y="2597150"/>
              <a:ext cx="622300" cy="368300"/>
            </a:xfrm>
            <a:prstGeom prst="line">
              <a:avLst/>
            </a:prstGeom>
            <a:noFill/>
            <a:ln w="12700"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6172200" y="2597150"/>
              <a:ext cx="0" cy="368300"/>
            </a:xfrm>
            <a:prstGeom prst="line">
              <a:avLst/>
            </a:prstGeom>
            <a:noFill/>
            <a:ln w="12700"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6330950" y="2597150"/>
              <a:ext cx="749300" cy="368300"/>
            </a:xfrm>
            <a:prstGeom prst="line">
              <a:avLst/>
            </a:prstGeom>
            <a:noFill/>
            <a:ln w="12700"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4894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Hazard Solution - Forwarding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5644114" y="2264947"/>
            <a:ext cx="194687" cy="387869"/>
          </a:xfrm>
          <a:custGeom>
            <a:avLst/>
            <a:gdLst>
              <a:gd name="T0" fmla="*/ 2147483647 w 142"/>
              <a:gd name="T1" fmla="*/ 0 h 289"/>
              <a:gd name="T2" fmla="*/ 0 w 142"/>
              <a:gd name="T3" fmla="*/ 0 h 289"/>
              <a:gd name="T4" fmla="*/ 0 w 142"/>
              <a:gd name="T5" fmla="*/ 2147483647 h 289"/>
              <a:gd name="T6" fmla="*/ 2147483647 w 14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2"/>
              <a:gd name="T13" fmla="*/ 0 h 289"/>
              <a:gd name="T14" fmla="*/ 142 w 14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" h="289">
                <a:moveTo>
                  <a:pt x="141" y="0"/>
                </a:moveTo>
                <a:lnTo>
                  <a:pt x="0" y="0"/>
                </a:lnTo>
                <a:lnTo>
                  <a:pt x="0" y="288"/>
                </a:lnTo>
                <a:lnTo>
                  <a:pt x="141" y="288"/>
                </a:lnTo>
              </a:path>
            </a:pathLst>
          </a:custGeom>
          <a:solidFill>
            <a:schemeClr val="accent1"/>
          </a:solidFill>
          <a:ln w="25400" cap="rnd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4626805" y="3211087"/>
            <a:ext cx="202913" cy="387869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solidFill>
            <a:schemeClr val="accent1"/>
          </a:solidFill>
          <a:ln w="25400" cap="rnd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71538" y="2421974"/>
            <a:ext cx="309854" cy="2629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1289704" y="2408553"/>
            <a:ext cx="0" cy="274863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1740775" y="1478497"/>
            <a:ext cx="54731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1691417" y="1108075"/>
            <a:ext cx="1834446" cy="307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Time (clock cycles)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321238" y="2260921"/>
            <a:ext cx="1623931" cy="33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Add </a:t>
            </a:r>
            <a:r>
              <a:rPr kumimoji="0" lang="en-US" altLang="en-US" sz="2000" b="1" i="0" u="sng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R1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,R2,R3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1299301" y="3217797"/>
            <a:ext cx="1611471" cy="33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Sub R4,</a:t>
            </a:r>
            <a:r>
              <a:rPr kumimoji="0" lang="en-US" altLang="en-US" sz="2000" b="1" i="0" u="sng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R1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,R3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3173200" y="1606804"/>
            <a:ext cx="53470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IF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3707904" y="1628800"/>
            <a:ext cx="671808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ID/RF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4331527" y="1611620"/>
            <a:ext cx="600513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EX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4891138" y="1611620"/>
            <a:ext cx="616966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MEM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5526813" y="1628800"/>
            <a:ext cx="485347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WB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>
            <a:off x="3735632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>
            <a:off x="4327919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4920207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>
            <a:off x="5512494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>
            <a:off x="6104782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6697069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7289357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7881644" y="1544261"/>
            <a:ext cx="0" cy="3800852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0"/>
          <p:cNvSpPr>
            <a:spLocks/>
          </p:cNvSpPr>
          <p:nvPr/>
        </p:nvSpPr>
        <p:spPr bwMode="auto">
          <a:xfrm>
            <a:off x="5002469" y="2264947"/>
            <a:ext cx="222108" cy="387869"/>
          </a:xfrm>
          <a:custGeom>
            <a:avLst/>
            <a:gdLst>
              <a:gd name="T0" fmla="*/ 2147483647 w 162"/>
              <a:gd name="T1" fmla="*/ 0 h 289"/>
              <a:gd name="T2" fmla="*/ 0 w 162"/>
              <a:gd name="T3" fmla="*/ 0 h 289"/>
              <a:gd name="T4" fmla="*/ 0 w 162"/>
              <a:gd name="T5" fmla="*/ 2147483647 h 289"/>
              <a:gd name="T6" fmla="*/ 2147483647 w 16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2"/>
              <a:gd name="T13" fmla="*/ 0 h 289"/>
              <a:gd name="T14" fmla="*/ 162 w 16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" h="289">
                <a:moveTo>
                  <a:pt x="161" y="0"/>
                </a:moveTo>
                <a:lnTo>
                  <a:pt x="0" y="0"/>
                </a:lnTo>
                <a:lnTo>
                  <a:pt x="0" y="288"/>
                </a:lnTo>
                <a:lnTo>
                  <a:pt x="161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Freeform 31"/>
          <p:cNvSpPr>
            <a:spLocks/>
          </p:cNvSpPr>
          <p:nvPr/>
        </p:nvSpPr>
        <p:spPr bwMode="auto">
          <a:xfrm>
            <a:off x="5223206" y="2264947"/>
            <a:ext cx="224850" cy="387869"/>
          </a:xfrm>
          <a:custGeom>
            <a:avLst/>
            <a:gdLst>
              <a:gd name="T0" fmla="*/ 0 w 164"/>
              <a:gd name="T1" fmla="*/ 0 h 289"/>
              <a:gd name="T2" fmla="*/ 2147483647 w 164"/>
              <a:gd name="T3" fmla="*/ 0 h 289"/>
              <a:gd name="T4" fmla="*/ 2147483647 w 164"/>
              <a:gd name="T5" fmla="*/ 2147483647 h 289"/>
              <a:gd name="T6" fmla="*/ 0 w 164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4"/>
              <a:gd name="T13" fmla="*/ 0 h 289"/>
              <a:gd name="T14" fmla="*/ 164 w 164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" h="289">
                <a:moveTo>
                  <a:pt x="0" y="0"/>
                </a:moveTo>
                <a:lnTo>
                  <a:pt x="163" y="0"/>
                </a:lnTo>
                <a:lnTo>
                  <a:pt x="163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Freeform 32"/>
          <p:cNvSpPr>
            <a:spLocks/>
          </p:cNvSpPr>
          <p:nvPr/>
        </p:nvSpPr>
        <p:spPr bwMode="auto">
          <a:xfrm>
            <a:off x="4477363" y="2135374"/>
            <a:ext cx="292030" cy="645554"/>
          </a:xfrm>
          <a:custGeom>
            <a:avLst/>
            <a:gdLst>
              <a:gd name="T0" fmla="*/ 0 w 213"/>
              <a:gd name="T1" fmla="*/ 2147483647 h 481"/>
              <a:gd name="T2" fmla="*/ 2147483647 w 213"/>
              <a:gd name="T3" fmla="*/ 2147483647 h 481"/>
              <a:gd name="T4" fmla="*/ 0 w 213"/>
              <a:gd name="T5" fmla="*/ 2147483647 h 481"/>
              <a:gd name="T6" fmla="*/ 0 w 213"/>
              <a:gd name="T7" fmla="*/ 0 h 481"/>
              <a:gd name="T8" fmla="*/ 2147483647 w 213"/>
              <a:gd name="T9" fmla="*/ 2147483647 h 481"/>
              <a:gd name="T10" fmla="*/ 2147483647 w 213"/>
              <a:gd name="T11" fmla="*/ 2147483647 h 481"/>
              <a:gd name="T12" fmla="*/ 0 w 213"/>
              <a:gd name="T13" fmla="*/ 2147483647 h 481"/>
              <a:gd name="T14" fmla="*/ 0 w 213"/>
              <a:gd name="T15" fmla="*/ 2147483647 h 4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3"/>
              <a:gd name="T25" fmla="*/ 0 h 481"/>
              <a:gd name="T26" fmla="*/ 213 w 213"/>
              <a:gd name="T27" fmla="*/ 481 h 4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3" h="481">
                <a:moveTo>
                  <a:pt x="0" y="320"/>
                </a:moveTo>
                <a:lnTo>
                  <a:pt x="71" y="240"/>
                </a:lnTo>
                <a:lnTo>
                  <a:pt x="0" y="160"/>
                </a:lnTo>
                <a:lnTo>
                  <a:pt x="0" y="0"/>
                </a:lnTo>
                <a:lnTo>
                  <a:pt x="212" y="160"/>
                </a:lnTo>
                <a:lnTo>
                  <a:pt x="212" y="320"/>
                </a:lnTo>
                <a:lnTo>
                  <a:pt x="0" y="480"/>
                </a:lnTo>
                <a:lnTo>
                  <a:pt x="0" y="32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 rot="5400000">
            <a:off x="4357452" y="2292107"/>
            <a:ext cx="514027" cy="287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ALU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3261253" y="2315947"/>
            <a:ext cx="371551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Im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" name="Group 35"/>
          <p:cNvGrpSpPr>
            <a:grpSpLocks/>
          </p:cNvGrpSpPr>
          <p:nvPr/>
        </p:nvGrpSpPr>
        <p:grpSpPr bwMode="auto">
          <a:xfrm>
            <a:off x="3207783" y="2264947"/>
            <a:ext cx="466152" cy="387869"/>
            <a:chOff x="1935" y="1349"/>
            <a:chExt cx="340" cy="289"/>
          </a:xfrm>
        </p:grpSpPr>
        <p:sp>
          <p:nvSpPr>
            <p:cNvPr id="163" name="Freeform 36"/>
            <p:cNvSpPr>
              <a:spLocks/>
            </p:cNvSpPr>
            <p:nvPr/>
          </p:nvSpPr>
          <p:spPr bwMode="auto">
            <a:xfrm>
              <a:off x="1935" y="1349"/>
              <a:ext cx="170" cy="289"/>
            </a:xfrm>
            <a:custGeom>
              <a:avLst/>
              <a:gdLst>
                <a:gd name="T0" fmla="*/ 169 w 170"/>
                <a:gd name="T1" fmla="*/ 0 h 289"/>
                <a:gd name="T2" fmla="*/ 0 w 170"/>
                <a:gd name="T3" fmla="*/ 0 h 289"/>
                <a:gd name="T4" fmla="*/ 0 w 170"/>
                <a:gd name="T5" fmla="*/ 288 h 289"/>
                <a:gd name="T6" fmla="*/ 169 w 170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0"/>
                <a:gd name="T13" fmla="*/ 0 h 289"/>
                <a:gd name="T14" fmla="*/ 170 w 170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0" h="289">
                  <a:moveTo>
                    <a:pt x="169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9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reeform 37"/>
            <p:cNvSpPr>
              <a:spLocks/>
            </p:cNvSpPr>
            <p:nvPr/>
          </p:nvSpPr>
          <p:spPr bwMode="auto">
            <a:xfrm>
              <a:off x="2104" y="1349"/>
              <a:ext cx="171" cy="289"/>
            </a:xfrm>
            <a:custGeom>
              <a:avLst/>
              <a:gdLst>
                <a:gd name="T0" fmla="*/ 0 w 171"/>
                <a:gd name="T1" fmla="*/ 0 h 289"/>
                <a:gd name="T2" fmla="*/ 170 w 171"/>
                <a:gd name="T3" fmla="*/ 0 h 289"/>
                <a:gd name="T4" fmla="*/ 170 w 171"/>
                <a:gd name="T5" fmla="*/ 288 h 289"/>
                <a:gd name="T6" fmla="*/ 0 w 171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1"/>
                <a:gd name="T13" fmla="*/ 0 h 289"/>
                <a:gd name="T14" fmla="*/ 171 w 171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1" h="289">
                  <a:moveTo>
                    <a:pt x="0" y="0"/>
                  </a:moveTo>
                  <a:lnTo>
                    <a:pt x="170" y="0"/>
                  </a:lnTo>
                  <a:lnTo>
                    <a:pt x="170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3817894" y="2279710"/>
            <a:ext cx="448329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3838460" y="2264947"/>
            <a:ext cx="204284" cy="387869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4041373" y="2264947"/>
            <a:ext cx="202913" cy="387869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Line 41"/>
          <p:cNvSpPr>
            <a:spLocks noChangeShapeType="1"/>
          </p:cNvSpPr>
          <p:nvPr/>
        </p:nvSpPr>
        <p:spPr bwMode="auto">
          <a:xfrm>
            <a:off x="3669822" y="2458211"/>
            <a:ext cx="15355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3765794" y="2329369"/>
            <a:ext cx="65810" cy="130184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>
            <a:off x="4240173" y="2329369"/>
            <a:ext cx="237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4"/>
          <p:cNvSpPr>
            <a:spLocks noChangeArrowheads="1"/>
          </p:cNvSpPr>
          <p:nvPr/>
        </p:nvSpPr>
        <p:spPr bwMode="auto">
          <a:xfrm>
            <a:off x="4981904" y="2329369"/>
            <a:ext cx="429134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Dm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5"/>
          <p:cNvSpPr>
            <a:spLocks noChangeArrowheads="1"/>
          </p:cNvSpPr>
          <p:nvPr/>
        </p:nvSpPr>
        <p:spPr bwMode="auto">
          <a:xfrm>
            <a:off x="5612580" y="2273000"/>
            <a:ext cx="448328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837430" y="2264947"/>
            <a:ext cx="196058" cy="387869"/>
          </a:xfrm>
          <a:custGeom>
            <a:avLst/>
            <a:gdLst>
              <a:gd name="T0" fmla="*/ 0 w 143"/>
              <a:gd name="T1" fmla="*/ 0 h 289"/>
              <a:gd name="T2" fmla="*/ 2147483647 w 143"/>
              <a:gd name="T3" fmla="*/ 0 h 289"/>
              <a:gd name="T4" fmla="*/ 2147483647 w 143"/>
              <a:gd name="T5" fmla="*/ 2147483647 h 289"/>
              <a:gd name="T6" fmla="*/ 0 w 143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3"/>
              <a:gd name="T13" fmla="*/ 0 h 289"/>
              <a:gd name="T14" fmla="*/ 143 w 143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3" h="289">
                <a:moveTo>
                  <a:pt x="0" y="0"/>
                </a:moveTo>
                <a:lnTo>
                  <a:pt x="142" y="0"/>
                </a:lnTo>
                <a:lnTo>
                  <a:pt x="142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Line 47"/>
          <p:cNvSpPr>
            <a:spLocks noChangeShapeType="1"/>
          </p:cNvSpPr>
          <p:nvPr/>
        </p:nvSpPr>
        <p:spPr bwMode="auto">
          <a:xfrm>
            <a:off x="5431604" y="2458211"/>
            <a:ext cx="21251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Line 48"/>
          <p:cNvSpPr>
            <a:spLocks noChangeShapeType="1"/>
          </p:cNvSpPr>
          <p:nvPr/>
        </p:nvSpPr>
        <p:spPr bwMode="auto">
          <a:xfrm>
            <a:off x="4768022" y="2458211"/>
            <a:ext cx="23444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4944885" y="2458211"/>
            <a:ext cx="590917" cy="259027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Line 50"/>
          <p:cNvSpPr>
            <a:spLocks noChangeShapeType="1"/>
          </p:cNvSpPr>
          <p:nvPr/>
        </p:nvSpPr>
        <p:spPr bwMode="auto">
          <a:xfrm>
            <a:off x="4240173" y="2564904"/>
            <a:ext cx="237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4378648" y="2451500"/>
            <a:ext cx="462039" cy="373106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4" name="Group 52"/>
          <p:cNvGrpSpPr>
            <a:grpSpLocks/>
          </p:cNvGrpSpPr>
          <p:nvPr/>
        </p:nvGrpSpPr>
        <p:grpSpPr bwMode="auto">
          <a:xfrm>
            <a:off x="5055940" y="3082245"/>
            <a:ext cx="298886" cy="645554"/>
            <a:chOff x="3283" y="1701"/>
            <a:chExt cx="218" cy="481"/>
          </a:xfrm>
        </p:grpSpPr>
        <p:sp>
          <p:nvSpPr>
            <p:cNvPr id="161" name="Freeform 53"/>
            <p:cNvSpPr>
              <a:spLocks/>
            </p:cNvSpPr>
            <p:nvPr/>
          </p:nvSpPr>
          <p:spPr bwMode="auto">
            <a:xfrm>
              <a:off x="3288" y="1701"/>
              <a:ext cx="213" cy="481"/>
            </a:xfrm>
            <a:custGeom>
              <a:avLst/>
              <a:gdLst>
                <a:gd name="T0" fmla="*/ 0 w 213"/>
                <a:gd name="T1" fmla="*/ 320 h 481"/>
                <a:gd name="T2" fmla="*/ 71 w 213"/>
                <a:gd name="T3" fmla="*/ 240 h 481"/>
                <a:gd name="T4" fmla="*/ 0 w 213"/>
                <a:gd name="T5" fmla="*/ 160 h 481"/>
                <a:gd name="T6" fmla="*/ 0 w 213"/>
                <a:gd name="T7" fmla="*/ 0 h 481"/>
                <a:gd name="T8" fmla="*/ 212 w 213"/>
                <a:gd name="T9" fmla="*/ 160 h 481"/>
                <a:gd name="T10" fmla="*/ 212 w 213"/>
                <a:gd name="T11" fmla="*/ 320 h 481"/>
                <a:gd name="T12" fmla="*/ 0 w 213"/>
                <a:gd name="T13" fmla="*/ 480 h 481"/>
                <a:gd name="T14" fmla="*/ 0 w 213"/>
                <a:gd name="T15" fmla="*/ 320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" name="Rectangle 54"/>
            <p:cNvSpPr>
              <a:spLocks noChangeArrowheads="1"/>
            </p:cNvSpPr>
            <p:nvPr/>
          </p:nvSpPr>
          <p:spPr bwMode="auto">
            <a:xfrm rot="5400000">
              <a:off x="3196" y="1820"/>
              <a:ext cx="383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ALU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oup 55"/>
          <p:cNvGrpSpPr>
            <a:grpSpLocks/>
          </p:cNvGrpSpPr>
          <p:nvPr/>
        </p:nvGrpSpPr>
        <p:grpSpPr bwMode="auto">
          <a:xfrm>
            <a:off x="3772650" y="3211087"/>
            <a:ext cx="486717" cy="387869"/>
            <a:chOff x="2347" y="1797"/>
            <a:chExt cx="355" cy="289"/>
          </a:xfrm>
        </p:grpSpPr>
        <p:sp>
          <p:nvSpPr>
            <p:cNvPr id="157" name="Rectangle 56"/>
            <p:cNvSpPr>
              <a:spLocks noChangeArrowheads="1"/>
            </p:cNvSpPr>
            <p:nvPr/>
          </p:nvSpPr>
          <p:spPr bwMode="auto">
            <a:xfrm>
              <a:off x="2347" y="1803"/>
              <a:ext cx="271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8" name="Group 57"/>
            <p:cNvGrpSpPr>
              <a:grpSpLocks/>
            </p:cNvGrpSpPr>
            <p:nvPr/>
          </p:nvGrpSpPr>
          <p:grpSpPr bwMode="auto">
            <a:xfrm>
              <a:off x="2362" y="1797"/>
              <a:ext cx="340" cy="289"/>
              <a:chOff x="2362" y="1797"/>
              <a:chExt cx="340" cy="289"/>
            </a:xfrm>
          </p:grpSpPr>
          <p:sp>
            <p:nvSpPr>
              <p:cNvPr id="159" name="Freeform 58"/>
              <p:cNvSpPr>
                <a:spLocks/>
              </p:cNvSpPr>
              <p:nvPr/>
            </p:nvSpPr>
            <p:spPr bwMode="auto">
              <a:xfrm>
                <a:off x="2362" y="1797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Freeform 59"/>
              <p:cNvSpPr>
                <a:spLocks/>
              </p:cNvSpPr>
              <p:nvPr/>
            </p:nvSpPr>
            <p:spPr bwMode="auto">
              <a:xfrm>
                <a:off x="2531" y="1797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56" name="Rectangle 60"/>
          <p:cNvSpPr>
            <a:spLocks noChangeArrowheads="1"/>
          </p:cNvSpPr>
          <p:nvPr/>
        </p:nvSpPr>
        <p:spPr bwMode="auto">
          <a:xfrm>
            <a:off x="4403327" y="3225850"/>
            <a:ext cx="448328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Freeform 61"/>
          <p:cNvSpPr>
            <a:spLocks/>
          </p:cNvSpPr>
          <p:nvPr/>
        </p:nvSpPr>
        <p:spPr bwMode="auto">
          <a:xfrm>
            <a:off x="4423892" y="3211087"/>
            <a:ext cx="204285" cy="387869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Line 62"/>
          <p:cNvSpPr>
            <a:spLocks noChangeShapeType="1"/>
          </p:cNvSpPr>
          <p:nvPr/>
        </p:nvSpPr>
        <p:spPr bwMode="auto">
          <a:xfrm>
            <a:off x="4255255" y="3404351"/>
            <a:ext cx="15355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63"/>
          <p:cNvSpPr>
            <a:spLocks/>
          </p:cNvSpPr>
          <p:nvPr/>
        </p:nvSpPr>
        <p:spPr bwMode="auto">
          <a:xfrm>
            <a:off x="4351227" y="3275508"/>
            <a:ext cx="65810" cy="130184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Line 64"/>
          <p:cNvSpPr>
            <a:spLocks noChangeShapeType="1"/>
          </p:cNvSpPr>
          <p:nvPr/>
        </p:nvSpPr>
        <p:spPr bwMode="auto">
          <a:xfrm>
            <a:off x="4825606" y="3275508"/>
            <a:ext cx="2371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5"/>
          <p:cNvSpPr>
            <a:spLocks noChangeArrowheads="1"/>
          </p:cNvSpPr>
          <p:nvPr/>
        </p:nvSpPr>
        <p:spPr bwMode="auto">
          <a:xfrm>
            <a:off x="5523463" y="3219140"/>
            <a:ext cx="429135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Dm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2" name="Group 66"/>
          <p:cNvGrpSpPr>
            <a:grpSpLocks/>
          </p:cNvGrpSpPr>
          <p:nvPr/>
        </p:nvGrpSpPr>
        <p:grpSpPr bwMode="auto">
          <a:xfrm>
            <a:off x="5587902" y="3211087"/>
            <a:ext cx="445586" cy="387869"/>
            <a:chOff x="3671" y="1797"/>
            <a:chExt cx="325" cy="289"/>
          </a:xfrm>
        </p:grpSpPr>
        <p:sp>
          <p:nvSpPr>
            <p:cNvPr id="155" name="Freeform 67"/>
            <p:cNvSpPr>
              <a:spLocks/>
            </p:cNvSpPr>
            <p:nvPr/>
          </p:nvSpPr>
          <p:spPr bwMode="auto">
            <a:xfrm>
              <a:off x="3671" y="1797"/>
              <a:ext cx="162" cy="289"/>
            </a:xfrm>
            <a:custGeom>
              <a:avLst/>
              <a:gdLst>
                <a:gd name="T0" fmla="*/ 161 w 162"/>
                <a:gd name="T1" fmla="*/ 0 h 289"/>
                <a:gd name="T2" fmla="*/ 0 w 162"/>
                <a:gd name="T3" fmla="*/ 0 h 289"/>
                <a:gd name="T4" fmla="*/ 0 w 162"/>
                <a:gd name="T5" fmla="*/ 288 h 289"/>
                <a:gd name="T6" fmla="*/ 161 w 16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289"/>
                <a:gd name="T14" fmla="*/ 162 w 16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289">
                  <a:moveTo>
                    <a:pt x="16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Freeform 68"/>
            <p:cNvSpPr>
              <a:spLocks/>
            </p:cNvSpPr>
            <p:nvPr/>
          </p:nvSpPr>
          <p:spPr bwMode="auto">
            <a:xfrm>
              <a:off x="3832" y="1797"/>
              <a:ext cx="164" cy="289"/>
            </a:xfrm>
            <a:custGeom>
              <a:avLst/>
              <a:gdLst>
                <a:gd name="T0" fmla="*/ 0 w 164"/>
                <a:gd name="T1" fmla="*/ 0 h 289"/>
                <a:gd name="T2" fmla="*/ 163 w 164"/>
                <a:gd name="T3" fmla="*/ 0 h 289"/>
                <a:gd name="T4" fmla="*/ 163 w 164"/>
                <a:gd name="T5" fmla="*/ 288 h 289"/>
                <a:gd name="T6" fmla="*/ 0 w 164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289"/>
                <a:gd name="T14" fmla="*/ 164 w 164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289">
                  <a:moveTo>
                    <a:pt x="0" y="0"/>
                  </a:moveTo>
                  <a:lnTo>
                    <a:pt x="163" y="0"/>
                  </a:lnTo>
                  <a:lnTo>
                    <a:pt x="163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3" name="Rectangle 69"/>
          <p:cNvSpPr>
            <a:spLocks noChangeArrowheads="1"/>
          </p:cNvSpPr>
          <p:nvPr/>
        </p:nvSpPr>
        <p:spPr bwMode="auto">
          <a:xfrm>
            <a:off x="6198012" y="3219140"/>
            <a:ext cx="448329" cy="28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1" name="Group 70"/>
          <p:cNvGrpSpPr>
            <a:grpSpLocks/>
          </p:cNvGrpSpPr>
          <p:nvPr/>
        </p:nvGrpSpPr>
        <p:grpSpPr bwMode="auto">
          <a:xfrm>
            <a:off x="6229546" y="3211087"/>
            <a:ext cx="389374" cy="387869"/>
            <a:chOff x="4139" y="1797"/>
            <a:chExt cx="284" cy="289"/>
          </a:xfrm>
        </p:grpSpPr>
        <p:sp>
          <p:nvSpPr>
            <p:cNvPr id="153" name="Freeform 71"/>
            <p:cNvSpPr>
              <a:spLocks/>
            </p:cNvSpPr>
            <p:nvPr/>
          </p:nvSpPr>
          <p:spPr bwMode="auto">
            <a:xfrm>
              <a:off x="4139" y="1797"/>
              <a:ext cx="142" cy="289"/>
            </a:xfrm>
            <a:custGeom>
              <a:avLst/>
              <a:gdLst>
                <a:gd name="T0" fmla="*/ 141 w 142"/>
                <a:gd name="T1" fmla="*/ 0 h 289"/>
                <a:gd name="T2" fmla="*/ 0 w 142"/>
                <a:gd name="T3" fmla="*/ 0 h 289"/>
                <a:gd name="T4" fmla="*/ 0 w 142"/>
                <a:gd name="T5" fmla="*/ 288 h 289"/>
                <a:gd name="T6" fmla="*/ 141 w 142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Freeform 72"/>
            <p:cNvSpPr>
              <a:spLocks/>
            </p:cNvSpPr>
            <p:nvPr/>
          </p:nvSpPr>
          <p:spPr bwMode="auto">
            <a:xfrm>
              <a:off x="4280" y="1797"/>
              <a:ext cx="143" cy="289"/>
            </a:xfrm>
            <a:custGeom>
              <a:avLst/>
              <a:gdLst>
                <a:gd name="T0" fmla="*/ 0 w 143"/>
                <a:gd name="T1" fmla="*/ 0 h 289"/>
                <a:gd name="T2" fmla="*/ 142 w 143"/>
                <a:gd name="T3" fmla="*/ 0 h 289"/>
                <a:gd name="T4" fmla="*/ 142 w 143"/>
                <a:gd name="T5" fmla="*/ 288 h 289"/>
                <a:gd name="T6" fmla="*/ 0 w 143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2" name="Line 73"/>
          <p:cNvSpPr>
            <a:spLocks noChangeShapeType="1"/>
          </p:cNvSpPr>
          <p:nvPr/>
        </p:nvSpPr>
        <p:spPr bwMode="auto">
          <a:xfrm>
            <a:off x="6017035" y="3404351"/>
            <a:ext cx="21251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3" name="Line 74"/>
          <p:cNvSpPr>
            <a:spLocks noChangeShapeType="1"/>
          </p:cNvSpPr>
          <p:nvPr/>
        </p:nvSpPr>
        <p:spPr bwMode="auto">
          <a:xfrm>
            <a:off x="5353454" y="3404351"/>
            <a:ext cx="23444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4" name="Freeform 75"/>
          <p:cNvSpPr>
            <a:spLocks/>
          </p:cNvSpPr>
          <p:nvPr/>
        </p:nvSpPr>
        <p:spPr bwMode="auto">
          <a:xfrm>
            <a:off x="5530318" y="3404351"/>
            <a:ext cx="590916" cy="259027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5" name="Line 76"/>
          <p:cNvSpPr>
            <a:spLocks noChangeShapeType="1"/>
          </p:cNvSpPr>
          <p:nvPr/>
        </p:nvSpPr>
        <p:spPr bwMode="auto">
          <a:xfrm>
            <a:off x="4825606" y="3533193"/>
            <a:ext cx="2371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6" name="Freeform 77"/>
          <p:cNvSpPr>
            <a:spLocks/>
          </p:cNvSpPr>
          <p:nvPr/>
        </p:nvSpPr>
        <p:spPr bwMode="auto">
          <a:xfrm>
            <a:off x="4964080" y="3397640"/>
            <a:ext cx="462040" cy="373106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8" name="Oval 158"/>
          <p:cNvSpPr>
            <a:spLocks noChangeArrowheads="1"/>
          </p:cNvSpPr>
          <p:nvPr/>
        </p:nvSpPr>
        <p:spPr bwMode="auto">
          <a:xfrm>
            <a:off x="6122606" y="2434053"/>
            <a:ext cx="80891" cy="7918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4825606" y="2693080"/>
            <a:ext cx="237189" cy="5824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249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Hazards</a:t>
            </a:r>
          </a:p>
        </p:txBody>
      </p:sp>
      <p:sp>
        <p:nvSpPr>
          <p:cNvPr id="7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Control hazard occurs when one attempt to take action before condition is evaluated</a:t>
            </a:r>
          </a:p>
        </p:txBody>
      </p:sp>
    </p:spTree>
    <p:extLst>
      <p:ext uri="{BB962C8B-B14F-4D97-AF65-F5344CB8AC3E}">
        <p14:creationId xmlns:p14="http://schemas.microsoft.com/office/powerpoint/2010/main" val="163611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Hazards</a:t>
            </a:r>
          </a:p>
        </p:txBody>
      </p:sp>
      <p:sp>
        <p:nvSpPr>
          <p:cNvPr id="13517" name="Line 3"/>
          <p:cNvSpPr>
            <a:spLocks noChangeShapeType="1"/>
          </p:cNvSpPr>
          <p:nvPr/>
        </p:nvSpPr>
        <p:spPr bwMode="auto">
          <a:xfrm>
            <a:off x="4671000" y="3289348"/>
            <a:ext cx="31054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18" name="Freeform 5"/>
          <p:cNvSpPr>
            <a:spLocks/>
          </p:cNvSpPr>
          <p:nvPr/>
        </p:nvSpPr>
        <p:spPr bwMode="auto">
          <a:xfrm>
            <a:off x="4421489" y="2829747"/>
            <a:ext cx="265665" cy="529183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519" name="Group 6"/>
          <p:cNvGrpSpPr>
            <a:grpSpLocks/>
          </p:cNvGrpSpPr>
          <p:nvPr/>
        </p:nvGrpSpPr>
        <p:grpSpPr bwMode="auto">
          <a:xfrm>
            <a:off x="4145053" y="2849889"/>
            <a:ext cx="531331" cy="529183"/>
            <a:chOff x="2230" y="2080"/>
            <a:chExt cx="296" cy="289"/>
          </a:xfrm>
        </p:grpSpPr>
        <p:sp>
          <p:nvSpPr>
            <p:cNvPr id="13611" name="Freeform 7"/>
            <p:cNvSpPr>
              <a:spLocks/>
            </p:cNvSpPr>
            <p:nvPr/>
          </p:nvSpPr>
          <p:spPr bwMode="auto">
            <a:xfrm>
              <a:off x="2230" y="2080"/>
              <a:ext cx="149" cy="289"/>
            </a:xfrm>
            <a:custGeom>
              <a:avLst/>
              <a:gdLst>
                <a:gd name="T0" fmla="*/ 148 w 149"/>
                <a:gd name="T1" fmla="*/ 0 h 289"/>
                <a:gd name="T2" fmla="*/ 0 w 149"/>
                <a:gd name="T3" fmla="*/ 0 h 289"/>
                <a:gd name="T4" fmla="*/ 0 w 149"/>
                <a:gd name="T5" fmla="*/ 288 h 289"/>
                <a:gd name="T6" fmla="*/ 148 w 149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9"/>
                <a:gd name="T13" fmla="*/ 0 h 289"/>
                <a:gd name="T14" fmla="*/ 149 w 149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9" h="289">
                  <a:moveTo>
                    <a:pt x="148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8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12" name="Freeform 8"/>
            <p:cNvSpPr>
              <a:spLocks/>
            </p:cNvSpPr>
            <p:nvPr/>
          </p:nvSpPr>
          <p:spPr bwMode="auto">
            <a:xfrm>
              <a:off x="2378" y="2080"/>
              <a:ext cx="148" cy="289"/>
            </a:xfrm>
            <a:custGeom>
              <a:avLst/>
              <a:gdLst>
                <a:gd name="T0" fmla="*/ 0 w 148"/>
                <a:gd name="T1" fmla="*/ 0 h 289"/>
                <a:gd name="T2" fmla="*/ 147 w 148"/>
                <a:gd name="T3" fmla="*/ 0 h 289"/>
                <a:gd name="T4" fmla="*/ 147 w 148"/>
                <a:gd name="T5" fmla="*/ 288 h 289"/>
                <a:gd name="T6" fmla="*/ 0 w 148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520" name="Freeform 11"/>
          <p:cNvSpPr>
            <a:spLocks/>
          </p:cNvSpPr>
          <p:nvPr/>
        </p:nvSpPr>
        <p:spPr bwMode="auto">
          <a:xfrm>
            <a:off x="4902559" y="2029563"/>
            <a:ext cx="290796" cy="529183"/>
          </a:xfrm>
          <a:custGeom>
            <a:avLst/>
            <a:gdLst>
              <a:gd name="T0" fmla="*/ 2147483647 w 162"/>
              <a:gd name="T1" fmla="*/ 0 h 289"/>
              <a:gd name="T2" fmla="*/ 0 w 162"/>
              <a:gd name="T3" fmla="*/ 0 h 289"/>
              <a:gd name="T4" fmla="*/ 0 w 162"/>
              <a:gd name="T5" fmla="*/ 2147483647 h 289"/>
              <a:gd name="T6" fmla="*/ 2147483647 w 16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2"/>
              <a:gd name="T13" fmla="*/ 0 h 289"/>
              <a:gd name="T14" fmla="*/ 162 w 16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" h="289">
                <a:moveTo>
                  <a:pt x="161" y="0"/>
                </a:moveTo>
                <a:lnTo>
                  <a:pt x="0" y="0"/>
                </a:lnTo>
                <a:lnTo>
                  <a:pt x="0" y="288"/>
                </a:lnTo>
                <a:lnTo>
                  <a:pt x="161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21" name="Freeform 12"/>
          <p:cNvSpPr>
            <a:spLocks/>
          </p:cNvSpPr>
          <p:nvPr/>
        </p:nvSpPr>
        <p:spPr bwMode="auto">
          <a:xfrm>
            <a:off x="5191560" y="2029563"/>
            <a:ext cx="294386" cy="529183"/>
          </a:xfrm>
          <a:custGeom>
            <a:avLst/>
            <a:gdLst>
              <a:gd name="T0" fmla="*/ 0 w 164"/>
              <a:gd name="T1" fmla="*/ 0 h 289"/>
              <a:gd name="T2" fmla="*/ 2147483647 w 164"/>
              <a:gd name="T3" fmla="*/ 0 h 289"/>
              <a:gd name="T4" fmla="*/ 2147483647 w 164"/>
              <a:gd name="T5" fmla="*/ 2147483647 h 289"/>
              <a:gd name="T6" fmla="*/ 0 w 164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4"/>
              <a:gd name="T13" fmla="*/ 0 h 289"/>
              <a:gd name="T14" fmla="*/ 164 w 164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" h="289">
                <a:moveTo>
                  <a:pt x="0" y="0"/>
                </a:moveTo>
                <a:lnTo>
                  <a:pt x="163" y="0"/>
                </a:lnTo>
                <a:lnTo>
                  <a:pt x="163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22" name="Rectangle 13"/>
          <p:cNvSpPr>
            <a:spLocks noChangeArrowheads="1"/>
          </p:cNvSpPr>
          <p:nvPr/>
        </p:nvSpPr>
        <p:spPr bwMode="auto">
          <a:xfrm>
            <a:off x="642938" y="1374036"/>
            <a:ext cx="405678" cy="3587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23" name="Line 14"/>
          <p:cNvSpPr>
            <a:spLocks noChangeShapeType="1"/>
          </p:cNvSpPr>
          <p:nvPr/>
        </p:nvSpPr>
        <p:spPr bwMode="auto">
          <a:xfrm>
            <a:off x="1190424" y="1355725"/>
            <a:ext cx="0" cy="375005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24" name="Line 15"/>
          <p:cNvSpPr>
            <a:spLocks noChangeShapeType="1"/>
          </p:cNvSpPr>
          <p:nvPr/>
        </p:nvSpPr>
        <p:spPr bwMode="auto">
          <a:xfrm>
            <a:off x="1894078" y="1809834"/>
            <a:ext cx="716578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25" name="Rectangle 16"/>
          <p:cNvSpPr>
            <a:spLocks noChangeArrowheads="1"/>
          </p:cNvSpPr>
          <p:nvPr/>
        </p:nvSpPr>
        <p:spPr bwMode="auto">
          <a:xfrm>
            <a:off x="4089408" y="1417982"/>
            <a:ext cx="2401759" cy="419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Time (clock cycles)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26" name="Rectangle 17"/>
          <p:cNvSpPr>
            <a:spLocks noChangeArrowheads="1"/>
          </p:cNvSpPr>
          <p:nvPr/>
        </p:nvSpPr>
        <p:spPr bwMode="auto">
          <a:xfrm>
            <a:off x="1188629" y="2135766"/>
            <a:ext cx="961804" cy="46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ADD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27" name="Rectangle 18"/>
          <p:cNvSpPr>
            <a:spLocks noChangeArrowheads="1"/>
          </p:cNvSpPr>
          <p:nvPr/>
        </p:nvSpPr>
        <p:spPr bwMode="auto">
          <a:xfrm>
            <a:off x="1159908" y="2897497"/>
            <a:ext cx="960200" cy="46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BEQ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28" name="Rectangle 19"/>
          <p:cNvSpPr>
            <a:spLocks noChangeArrowheads="1"/>
          </p:cNvSpPr>
          <p:nvPr/>
        </p:nvSpPr>
        <p:spPr bwMode="auto">
          <a:xfrm>
            <a:off x="1143753" y="3130045"/>
            <a:ext cx="1414489" cy="5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29" name="Rectangle 20"/>
          <p:cNvSpPr>
            <a:spLocks noChangeArrowheads="1"/>
          </p:cNvSpPr>
          <p:nvPr/>
        </p:nvSpPr>
        <p:spPr bwMode="auto">
          <a:xfrm>
            <a:off x="1222734" y="3655565"/>
            <a:ext cx="1200651" cy="46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LOAD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30" name="Line 21"/>
          <p:cNvSpPr>
            <a:spLocks noChangeShapeType="1"/>
          </p:cNvSpPr>
          <p:nvPr/>
        </p:nvSpPr>
        <p:spPr bwMode="auto">
          <a:xfrm>
            <a:off x="3243945" y="1941672"/>
            <a:ext cx="0" cy="3076219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1" name="Line 22"/>
          <p:cNvSpPr>
            <a:spLocks noChangeShapeType="1"/>
          </p:cNvSpPr>
          <p:nvPr/>
        </p:nvSpPr>
        <p:spPr bwMode="auto">
          <a:xfrm>
            <a:off x="4019401" y="1941672"/>
            <a:ext cx="0" cy="3076219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2" name="Line 23"/>
          <p:cNvSpPr>
            <a:spLocks noChangeShapeType="1"/>
          </p:cNvSpPr>
          <p:nvPr/>
        </p:nvSpPr>
        <p:spPr bwMode="auto">
          <a:xfrm>
            <a:off x="4794857" y="1941672"/>
            <a:ext cx="0" cy="3076219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3" name="Line 24"/>
          <p:cNvSpPr>
            <a:spLocks noChangeShapeType="1"/>
          </p:cNvSpPr>
          <p:nvPr/>
        </p:nvSpPr>
        <p:spPr bwMode="auto">
          <a:xfrm>
            <a:off x="5570312" y="1941672"/>
            <a:ext cx="0" cy="3076219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4" name="Line 25"/>
          <p:cNvSpPr>
            <a:spLocks noChangeShapeType="1"/>
          </p:cNvSpPr>
          <p:nvPr/>
        </p:nvSpPr>
        <p:spPr bwMode="auto">
          <a:xfrm>
            <a:off x="6345768" y="1941672"/>
            <a:ext cx="0" cy="3076219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5" name="Line 26"/>
          <p:cNvSpPr>
            <a:spLocks noChangeShapeType="1"/>
          </p:cNvSpPr>
          <p:nvPr/>
        </p:nvSpPr>
        <p:spPr bwMode="auto">
          <a:xfrm>
            <a:off x="7121224" y="1941672"/>
            <a:ext cx="0" cy="3076219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6" name="Line 27"/>
          <p:cNvSpPr>
            <a:spLocks noChangeShapeType="1"/>
          </p:cNvSpPr>
          <p:nvPr/>
        </p:nvSpPr>
        <p:spPr bwMode="auto">
          <a:xfrm>
            <a:off x="7896679" y="2117455"/>
            <a:ext cx="0" cy="290043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7" name="Line 28"/>
          <p:cNvSpPr>
            <a:spLocks noChangeShapeType="1"/>
          </p:cNvSpPr>
          <p:nvPr/>
        </p:nvSpPr>
        <p:spPr bwMode="auto">
          <a:xfrm>
            <a:off x="8672135" y="2029563"/>
            <a:ext cx="0" cy="298832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8" name="Freeform 30"/>
          <p:cNvSpPr>
            <a:spLocks/>
          </p:cNvSpPr>
          <p:nvPr/>
        </p:nvSpPr>
        <p:spPr bwMode="auto">
          <a:xfrm>
            <a:off x="4215060" y="1853780"/>
            <a:ext cx="382343" cy="880751"/>
          </a:xfrm>
          <a:custGeom>
            <a:avLst/>
            <a:gdLst>
              <a:gd name="T0" fmla="*/ 0 w 213"/>
              <a:gd name="T1" fmla="*/ 2147483647 h 481"/>
              <a:gd name="T2" fmla="*/ 2147483647 w 213"/>
              <a:gd name="T3" fmla="*/ 2147483647 h 481"/>
              <a:gd name="T4" fmla="*/ 0 w 213"/>
              <a:gd name="T5" fmla="*/ 2147483647 h 481"/>
              <a:gd name="T6" fmla="*/ 0 w 213"/>
              <a:gd name="T7" fmla="*/ 0 h 481"/>
              <a:gd name="T8" fmla="*/ 2147483647 w 213"/>
              <a:gd name="T9" fmla="*/ 2147483647 h 481"/>
              <a:gd name="T10" fmla="*/ 2147483647 w 213"/>
              <a:gd name="T11" fmla="*/ 2147483647 h 481"/>
              <a:gd name="T12" fmla="*/ 0 w 213"/>
              <a:gd name="T13" fmla="*/ 2147483647 h 481"/>
              <a:gd name="T14" fmla="*/ 0 w 213"/>
              <a:gd name="T15" fmla="*/ 2147483647 h 4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3"/>
              <a:gd name="T25" fmla="*/ 0 h 481"/>
              <a:gd name="T26" fmla="*/ 213 w 213"/>
              <a:gd name="T27" fmla="*/ 481 h 4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3" h="481">
                <a:moveTo>
                  <a:pt x="0" y="320"/>
                </a:moveTo>
                <a:lnTo>
                  <a:pt x="71" y="240"/>
                </a:lnTo>
                <a:lnTo>
                  <a:pt x="0" y="160"/>
                </a:lnTo>
                <a:lnTo>
                  <a:pt x="0" y="0"/>
                </a:lnTo>
                <a:lnTo>
                  <a:pt x="212" y="160"/>
                </a:lnTo>
                <a:lnTo>
                  <a:pt x="212" y="320"/>
                </a:lnTo>
                <a:lnTo>
                  <a:pt x="0" y="480"/>
                </a:lnTo>
                <a:lnTo>
                  <a:pt x="0" y="32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39" name="Rectangle 31"/>
          <p:cNvSpPr>
            <a:spLocks noChangeArrowheads="1"/>
          </p:cNvSpPr>
          <p:nvPr/>
        </p:nvSpPr>
        <p:spPr bwMode="auto">
          <a:xfrm rot="5400000">
            <a:off x="4043014" y="2075464"/>
            <a:ext cx="701305" cy="37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ALU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40" name="Rectangle 33"/>
          <p:cNvSpPr>
            <a:spLocks noChangeArrowheads="1"/>
          </p:cNvSpPr>
          <p:nvPr/>
        </p:nvSpPr>
        <p:spPr bwMode="auto">
          <a:xfrm>
            <a:off x="2525931" y="2040550"/>
            <a:ext cx="387928" cy="30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IF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541" name="Group 34"/>
          <p:cNvGrpSpPr>
            <a:grpSpLocks/>
          </p:cNvGrpSpPr>
          <p:nvPr/>
        </p:nvGrpSpPr>
        <p:grpSpPr bwMode="auto">
          <a:xfrm>
            <a:off x="2552857" y="2029563"/>
            <a:ext cx="610313" cy="529183"/>
            <a:chOff x="1343" y="1632"/>
            <a:chExt cx="340" cy="289"/>
          </a:xfrm>
        </p:grpSpPr>
        <p:sp>
          <p:nvSpPr>
            <p:cNvPr id="13609" name="Freeform 35"/>
            <p:cNvSpPr>
              <a:spLocks/>
            </p:cNvSpPr>
            <p:nvPr/>
          </p:nvSpPr>
          <p:spPr bwMode="auto">
            <a:xfrm>
              <a:off x="1343" y="1632"/>
              <a:ext cx="170" cy="289"/>
            </a:xfrm>
            <a:custGeom>
              <a:avLst/>
              <a:gdLst>
                <a:gd name="T0" fmla="*/ 169 w 170"/>
                <a:gd name="T1" fmla="*/ 0 h 289"/>
                <a:gd name="T2" fmla="*/ 0 w 170"/>
                <a:gd name="T3" fmla="*/ 0 h 289"/>
                <a:gd name="T4" fmla="*/ 0 w 170"/>
                <a:gd name="T5" fmla="*/ 288 h 289"/>
                <a:gd name="T6" fmla="*/ 169 w 170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0"/>
                <a:gd name="T13" fmla="*/ 0 h 289"/>
                <a:gd name="T14" fmla="*/ 170 w 170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0" h="289">
                  <a:moveTo>
                    <a:pt x="169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9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10" name="Freeform 36"/>
            <p:cNvSpPr>
              <a:spLocks/>
            </p:cNvSpPr>
            <p:nvPr/>
          </p:nvSpPr>
          <p:spPr bwMode="auto">
            <a:xfrm>
              <a:off x="1512" y="1632"/>
              <a:ext cx="171" cy="289"/>
            </a:xfrm>
            <a:custGeom>
              <a:avLst/>
              <a:gdLst>
                <a:gd name="T0" fmla="*/ 0 w 171"/>
                <a:gd name="T1" fmla="*/ 0 h 289"/>
                <a:gd name="T2" fmla="*/ 170 w 171"/>
                <a:gd name="T3" fmla="*/ 0 h 289"/>
                <a:gd name="T4" fmla="*/ 170 w 171"/>
                <a:gd name="T5" fmla="*/ 288 h 289"/>
                <a:gd name="T6" fmla="*/ 0 w 171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1"/>
                <a:gd name="T13" fmla="*/ 0 h 289"/>
                <a:gd name="T14" fmla="*/ 171 w 171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1" h="289">
                  <a:moveTo>
                    <a:pt x="0" y="0"/>
                  </a:moveTo>
                  <a:lnTo>
                    <a:pt x="170" y="0"/>
                  </a:lnTo>
                  <a:lnTo>
                    <a:pt x="170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542" name="Rectangle 37"/>
          <p:cNvSpPr>
            <a:spLocks noChangeArrowheads="1"/>
          </p:cNvSpPr>
          <p:nvPr/>
        </p:nvSpPr>
        <p:spPr bwMode="auto">
          <a:xfrm>
            <a:off x="3351647" y="2049706"/>
            <a:ext cx="586977" cy="384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43" name="Freeform 39"/>
          <p:cNvSpPr>
            <a:spLocks/>
          </p:cNvSpPr>
          <p:nvPr/>
        </p:nvSpPr>
        <p:spPr bwMode="auto">
          <a:xfrm>
            <a:off x="3378573" y="2029563"/>
            <a:ext cx="267461" cy="529183"/>
          </a:xfrm>
          <a:custGeom>
            <a:avLst/>
            <a:gdLst>
              <a:gd name="T0" fmla="*/ 2147483647 w 149"/>
              <a:gd name="T1" fmla="*/ 0 h 289"/>
              <a:gd name="T2" fmla="*/ 0 w 149"/>
              <a:gd name="T3" fmla="*/ 0 h 289"/>
              <a:gd name="T4" fmla="*/ 0 w 149"/>
              <a:gd name="T5" fmla="*/ 2147483647 h 289"/>
              <a:gd name="T6" fmla="*/ 2147483647 w 149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9"/>
              <a:gd name="T13" fmla="*/ 0 h 289"/>
              <a:gd name="T14" fmla="*/ 149 w 149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9" h="289">
                <a:moveTo>
                  <a:pt x="148" y="0"/>
                </a:moveTo>
                <a:lnTo>
                  <a:pt x="0" y="0"/>
                </a:lnTo>
                <a:lnTo>
                  <a:pt x="0" y="288"/>
                </a:lnTo>
                <a:lnTo>
                  <a:pt x="148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44" name="Freeform 40"/>
          <p:cNvSpPr>
            <a:spLocks/>
          </p:cNvSpPr>
          <p:nvPr/>
        </p:nvSpPr>
        <p:spPr bwMode="auto">
          <a:xfrm>
            <a:off x="3644239" y="2029563"/>
            <a:ext cx="265666" cy="529183"/>
          </a:xfrm>
          <a:custGeom>
            <a:avLst/>
            <a:gdLst>
              <a:gd name="T0" fmla="*/ 0 w 148"/>
              <a:gd name="T1" fmla="*/ 0 h 289"/>
              <a:gd name="T2" fmla="*/ 2147483647 w 148"/>
              <a:gd name="T3" fmla="*/ 0 h 289"/>
              <a:gd name="T4" fmla="*/ 2147483647 w 148"/>
              <a:gd name="T5" fmla="*/ 2147483647 h 289"/>
              <a:gd name="T6" fmla="*/ 0 w 148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8"/>
              <a:gd name="T13" fmla="*/ 0 h 289"/>
              <a:gd name="T14" fmla="*/ 148 w 148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" h="289">
                <a:moveTo>
                  <a:pt x="0" y="0"/>
                </a:moveTo>
                <a:lnTo>
                  <a:pt x="147" y="0"/>
                </a:lnTo>
                <a:lnTo>
                  <a:pt x="147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45" name="Line 41"/>
          <p:cNvSpPr>
            <a:spLocks noChangeShapeType="1"/>
          </p:cNvSpPr>
          <p:nvPr/>
        </p:nvSpPr>
        <p:spPr bwMode="auto">
          <a:xfrm>
            <a:off x="3157783" y="2293240"/>
            <a:ext cx="201044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46" name="Freeform 42"/>
          <p:cNvSpPr>
            <a:spLocks/>
          </p:cNvSpPr>
          <p:nvPr/>
        </p:nvSpPr>
        <p:spPr bwMode="auto">
          <a:xfrm>
            <a:off x="3283436" y="2117455"/>
            <a:ext cx="86162" cy="177615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47" name="Line 43"/>
          <p:cNvSpPr>
            <a:spLocks noChangeShapeType="1"/>
          </p:cNvSpPr>
          <p:nvPr/>
        </p:nvSpPr>
        <p:spPr bwMode="auto">
          <a:xfrm>
            <a:off x="3904519" y="2117455"/>
            <a:ext cx="31054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48" name="Rectangle 44"/>
          <p:cNvSpPr>
            <a:spLocks noChangeArrowheads="1"/>
          </p:cNvSpPr>
          <p:nvPr/>
        </p:nvSpPr>
        <p:spPr bwMode="auto">
          <a:xfrm>
            <a:off x="4818193" y="2040550"/>
            <a:ext cx="716219" cy="384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Mem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49" name="Rectangle 45"/>
          <p:cNvSpPr>
            <a:spLocks noChangeArrowheads="1"/>
          </p:cNvSpPr>
          <p:nvPr/>
        </p:nvSpPr>
        <p:spPr bwMode="auto">
          <a:xfrm>
            <a:off x="5701351" y="2040550"/>
            <a:ext cx="586976" cy="384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50" name="Freeform 47"/>
          <p:cNvSpPr>
            <a:spLocks/>
          </p:cNvSpPr>
          <p:nvPr/>
        </p:nvSpPr>
        <p:spPr bwMode="auto">
          <a:xfrm>
            <a:off x="5742636" y="2029563"/>
            <a:ext cx="254895" cy="529183"/>
          </a:xfrm>
          <a:custGeom>
            <a:avLst/>
            <a:gdLst>
              <a:gd name="T0" fmla="*/ 2147483647 w 142"/>
              <a:gd name="T1" fmla="*/ 0 h 289"/>
              <a:gd name="T2" fmla="*/ 0 w 142"/>
              <a:gd name="T3" fmla="*/ 0 h 289"/>
              <a:gd name="T4" fmla="*/ 0 w 142"/>
              <a:gd name="T5" fmla="*/ 2147483647 h 289"/>
              <a:gd name="T6" fmla="*/ 2147483647 w 14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2"/>
              <a:gd name="T13" fmla="*/ 0 h 289"/>
              <a:gd name="T14" fmla="*/ 142 w 14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" h="289">
                <a:moveTo>
                  <a:pt x="141" y="0"/>
                </a:moveTo>
                <a:lnTo>
                  <a:pt x="0" y="0"/>
                </a:lnTo>
                <a:lnTo>
                  <a:pt x="0" y="288"/>
                </a:lnTo>
                <a:lnTo>
                  <a:pt x="141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51" name="Freeform 48"/>
          <p:cNvSpPr>
            <a:spLocks/>
          </p:cNvSpPr>
          <p:nvPr/>
        </p:nvSpPr>
        <p:spPr bwMode="auto">
          <a:xfrm>
            <a:off x="5995736" y="2029563"/>
            <a:ext cx="256690" cy="529183"/>
          </a:xfrm>
          <a:custGeom>
            <a:avLst/>
            <a:gdLst>
              <a:gd name="T0" fmla="*/ 0 w 143"/>
              <a:gd name="T1" fmla="*/ 0 h 289"/>
              <a:gd name="T2" fmla="*/ 2147483647 w 143"/>
              <a:gd name="T3" fmla="*/ 0 h 289"/>
              <a:gd name="T4" fmla="*/ 2147483647 w 143"/>
              <a:gd name="T5" fmla="*/ 2147483647 h 289"/>
              <a:gd name="T6" fmla="*/ 0 w 143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3"/>
              <a:gd name="T13" fmla="*/ 0 h 289"/>
              <a:gd name="T14" fmla="*/ 143 w 143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3" h="289">
                <a:moveTo>
                  <a:pt x="0" y="0"/>
                </a:moveTo>
                <a:lnTo>
                  <a:pt x="142" y="0"/>
                </a:lnTo>
                <a:lnTo>
                  <a:pt x="142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52" name="Line 49"/>
          <p:cNvSpPr>
            <a:spLocks noChangeShapeType="1"/>
          </p:cNvSpPr>
          <p:nvPr/>
        </p:nvSpPr>
        <p:spPr bwMode="auto">
          <a:xfrm>
            <a:off x="5464406" y="2293240"/>
            <a:ext cx="27823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53" name="Line 50"/>
          <p:cNvSpPr>
            <a:spLocks noChangeShapeType="1"/>
          </p:cNvSpPr>
          <p:nvPr/>
        </p:nvSpPr>
        <p:spPr bwMode="auto">
          <a:xfrm>
            <a:off x="4595608" y="2293240"/>
            <a:ext cx="30695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54" name="Freeform 51"/>
          <p:cNvSpPr>
            <a:spLocks/>
          </p:cNvSpPr>
          <p:nvPr/>
        </p:nvSpPr>
        <p:spPr bwMode="auto">
          <a:xfrm>
            <a:off x="4827167" y="2293240"/>
            <a:ext cx="773661" cy="353400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55" name="Line 52"/>
          <p:cNvSpPr>
            <a:spLocks noChangeShapeType="1"/>
          </p:cNvSpPr>
          <p:nvPr/>
        </p:nvSpPr>
        <p:spPr bwMode="auto">
          <a:xfrm>
            <a:off x="3904519" y="2469023"/>
            <a:ext cx="31054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56" name="Freeform 53"/>
          <p:cNvSpPr>
            <a:spLocks/>
          </p:cNvSpPr>
          <p:nvPr/>
        </p:nvSpPr>
        <p:spPr bwMode="auto">
          <a:xfrm>
            <a:off x="4085818" y="2284085"/>
            <a:ext cx="604927" cy="509041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57" name="Freeform 55"/>
          <p:cNvSpPr>
            <a:spLocks/>
          </p:cNvSpPr>
          <p:nvPr/>
        </p:nvSpPr>
        <p:spPr bwMode="auto">
          <a:xfrm>
            <a:off x="4981541" y="2674104"/>
            <a:ext cx="382343" cy="880751"/>
          </a:xfrm>
          <a:custGeom>
            <a:avLst/>
            <a:gdLst>
              <a:gd name="T0" fmla="*/ 0 w 213"/>
              <a:gd name="T1" fmla="*/ 2147483647 h 481"/>
              <a:gd name="T2" fmla="*/ 2147483647 w 213"/>
              <a:gd name="T3" fmla="*/ 2147483647 h 481"/>
              <a:gd name="T4" fmla="*/ 0 w 213"/>
              <a:gd name="T5" fmla="*/ 2147483647 h 481"/>
              <a:gd name="T6" fmla="*/ 0 w 213"/>
              <a:gd name="T7" fmla="*/ 0 h 481"/>
              <a:gd name="T8" fmla="*/ 2147483647 w 213"/>
              <a:gd name="T9" fmla="*/ 2147483647 h 481"/>
              <a:gd name="T10" fmla="*/ 2147483647 w 213"/>
              <a:gd name="T11" fmla="*/ 2147483647 h 481"/>
              <a:gd name="T12" fmla="*/ 0 w 213"/>
              <a:gd name="T13" fmla="*/ 2147483647 h 481"/>
              <a:gd name="T14" fmla="*/ 0 w 213"/>
              <a:gd name="T15" fmla="*/ 2147483647 h 4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3"/>
              <a:gd name="T25" fmla="*/ 0 h 481"/>
              <a:gd name="T26" fmla="*/ 213 w 213"/>
              <a:gd name="T27" fmla="*/ 481 h 4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3" h="481">
                <a:moveTo>
                  <a:pt x="0" y="320"/>
                </a:moveTo>
                <a:lnTo>
                  <a:pt x="71" y="240"/>
                </a:lnTo>
                <a:lnTo>
                  <a:pt x="0" y="160"/>
                </a:lnTo>
                <a:lnTo>
                  <a:pt x="0" y="0"/>
                </a:lnTo>
                <a:lnTo>
                  <a:pt x="212" y="160"/>
                </a:lnTo>
                <a:lnTo>
                  <a:pt x="212" y="320"/>
                </a:lnTo>
                <a:lnTo>
                  <a:pt x="0" y="480"/>
                </a:lnTo>
                <a:lnTo>
                  <a:pt x="0" y="32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58" name="Rectangle 56"/>
          <p:cNvSpPr>
            <a:spLocks noChangeArrowheads="1"/>
          </p:cNvSpPr>
          <p:nvPr/>
        </p:nvSpPr>
        <p:spPr bwMode="auto">
          <a:xfrm rot="5400000">
            <a:off x="4809495" y="2895788"/>
            <a:ext cx="701305" cy="37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ALU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59" name="Rectangle 58"/>
          <p:cNvSpPr>
            <a:spLocks noChangeArrowheads="1"/>
          </p:cNvSpPr>
          <p:nvPr/>
        </p:nvSpPr>
        <p:spPr bwMode="auto">
          <a:xfrm>
            <a:off x="3292412" y="2860875"/>
            <a:ext cx="387928" cy="30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IF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560" name="Group 59"/>
          <p:cNvGrpSpPr>
            <a:grpSpLocks/>
          </p:cNvGrpSpPr>
          <p:nvPr/>
        </p:nvGrpSpPr>
        <p:grpSpPr bwMode="auto">
          <a:xfrm>
            <a:off x="3319338" y="2849889"/>
            <a:ext cx="610312" cy="529183"/>
            <a:chOff x="1770" y="2080"/>
            <a:chExt cx="340" cy="289"/>
          </a:xfrm>
        </p:grpSpPr>
        <p:sp>
          <p:nvSpPr>
            <p:cNvPr id="13607" name="Freeform 60"/>
            <p:cNvSpPr>
              <a:spLocks/>
            </p:cNvSpPr>
            <p:nvPr/>
          </p:nvSpPr>
          <p:spPr bwMode="auto">
            <a:xfrm>
              <a:off x="1770" y="2080"/>
              <a:ext cx="170" cy="289"/>
            </a:xfrm>
            <a:custGeom>
              <a:avLst/>
              <a:gdLst>
                <a:gd name="T0" fmla="*/ 169 w 170"/>
                <a:gd name="T1" fmla="*/ 0 h 289"/>
                <a:gd name="T2" fmla="*/ 0 w 170"/>
                <a:gd name="T3" fmla="*/ 0 h 289"/>
                <a:gd name="T4" fmla="*/ 0 w 170"/>
                <a:gd name="T5" fmla="*/ 288 h 289"/>
                <a:gd name="T6" fmla="*/ 169 w 170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0"/>
                <a:gd name="T13" fmla="*/ 0 h 289"/>
                <a:gd name="T14" fmla="*/ 170 w 170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0" h="289">
                  <a:moveTo>
                    <a:pt x="169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9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08" name="Freeform 61"/>
            <p:cNvSpPr>
              <a:spLocks/>
            </p:cNvSpPr>
            <p:nvPr/>
          </p:nvSpPr>
          <p:spPr bwMode="auto">
            <a:xfrm>
              <a:off x="1939" y="2080"/>
              <a:ext cx="171" cy="289"/>
            </a:xfrm>
            <a:custGeom>
              <a:avLst/>
              <a:gdLst>
                <a:gd name="T0" fmla="*/ 0 w 171"/>
                <a:gd name="T1" fmla="*/ 0 h 289"/>
                <a:gd name="T2" fmla="*/ 170 w 171"/>
                <a:gd name="T3" fmla="*/ 0 h 289"/>
                <a:gd name="T4" fmla="*/ 170 w 171"/>
                <a:gd name="T5" fmla="*/ 288 h 289"/>
                <a:gd name="T6" fmla="*/ 0 w 171"/>
                <a:gd name="T7" fmla="*/ 288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1"/>
                <a:gd name="T13" fmla="*/ 0 h 289"/>
                <a:gd name="T14" fmla="*/ 171 w 171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1" h="289">
                  <a:moveTo>
                    <a:pt x="0" y="0"/>
                  </a:moveTo>
                  <a:lnTo>
                    <a:pt x="170" y="0"/>
                  </a:lnTo>
                  <a:lnTo>
                    <a:pt x="170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561" name="Rectangle 62"/>
          <p:cNvSpPr>
            <a:spLocks noChangeArrowheads="1"/>
          </p:cNvSpPr>
          <p:nvPr/>
        </p:nvSpPr>
        <p:spPr bwMode="auto">
          <a:xfrm>
            <a:off x="4118128" y="2870031"/>
            <a:ext cx="586976" cy="384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62" name="Line 63"/>
          <p:cNvSpPr>
            <a:spLocks noChangeShapeType="1"/>
          </p:cNvSpPr>
          <p:nvPr/>
        </p:nvSpPr>
        <p:spPr bwMode="auto">
          <a:xfrm>
            <a:off x="3924264" y="3113565"/>
            <a:ext cx="201044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63" name="Freeform 64"/>
          <p:cNvSpPr>
            <a:spLocks/>
          </p:cNvSpPr>
          <p:nvPr/>
        </p:nvSpPr>
        <p:spPr bwMode="auto">
          <a:xfrm>
            <a:off x="4049917" y="2937780"/>
            <a:ext cx="86162" cy="177615"/>
          </a:xfrm>
          <a:custGeom>
            <a:avLst/>
            <a:gdLst>
              <a:gd name="T0" fmla="*/ 0 w 48"/>
              <a:gd name="T1" fmla="*/ 2147483647 h 97"/>
              <a:gd name="T2" fmla="*/ 0 w 48"/>
              <a:gd name="T3" fmla="*/ 0 h 97"/>
              <a:gd name="T4" fmla="*/ 2147483647 w 48"/>
              <a:gd name="T5" fmla="*/ 0 h 97"/>
              <a:gd name="T6" fmla="*/ 2147483647 w 48"/>
              <a:gd name="T7" fmla="*/ 0 h 97"/>
              <a:gd name="T8" fmla="*/ 0 60000 65536"/>
              <a:gd name="T9" fmla="*/ 0 60000 65536"/>
              <a:gd name="T10" fmla="*/ 0 60000 65536"/>
              <a:gd name="T11" fmla="*/ 0 60000 65536"/>
              <a:gd name="T12" fmla="*/ 0 w 48"/>
              <a:gd name="T13" fmla="*/ 0 h 97"/>
              <a:gd name="T14" fmla="*/ 48 w 48"/>
              <a:gd name="T15" fmla="*/ 97 h 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" h="97">
                <a:moveTo>
                  <a:pt x="0" y="96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64" name="Line 65"/>
          <p:cNvSpPr>
            <a:spLocks noChangeShapeType="1"/>
          </p:cNvSpPr>
          <p:nvPr/>
        </p:nvSpPr>
        <p:spPr bwMode="auto">
          <a:xfrm>
            <a:off x="4671000" y="2937780"/>
            <a:ext cx="31054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65" name="Rectangle 66"/>
          <p:cNvSpPr>
            <a:spLocks noChangeArrowheads="1"/>
          </p:cNvSpPr>
          <p:nvPr/>
        </p:nvSpPr>
        <p:spPr bwMode="auto">
          <a:xfrm>
            <a:off x="5584673" y="2860875"/>
            <a:ext cx="716220" cy="384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Mem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66" name="Freeform 68"/>
          <p:cNvSpPr>
            <a:spLocks/>
          </p:cNvSpPr>
          <p:nvPr/>
        </p:nvSpPr>
        <p:spPr bwMode="auto">
          <a:xfrm>
            <a:off x="5669040" y="2849889"/>
            <a:ext cx="290795" cy="529183"/>
          </a:xfrm>
          <a:custGeom>
            <a:avLst/>
            <a:gdLst>
              <a:gd name="T0" fmla="*/ 2147483647 w 162"/>
              <a:gd name="T1" fmla="*/ 0 h 289"/>
              <a:gd name="T2" fmla="*/ 0 w 162"/>
              <a:gd name="T3" fmla="*/ 0 h 289"/>
              <a:gd name="T4" fmla="*/ 0 w 162"/>
              <a:gd name="T5" fmla="*/ 2147483647 h 289"/>
              <a:gd name="T6" fmla="*/ 2147483647 w 16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2"/>
              <a:gd name="T13" fmla="*/ 0 h 289"/>
              <a:gd name="T14" fmla="*/ 162 w 16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" h="289">
                <a:moveTo>
                  <a:pt x="161" y="0"/>
                </a:moveTo>
                <a:lnTo>
                  <a:pt x="0" y="0"/>
                </a:lnTo>
                <a:lnTo>
                  <a:pt x="0" y="288"/>
                </a:lnTo>
                <a:lnTo>
                  <a:pt x="161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67" name="Freeform 69"/>
          <p:cNvSpPr>
            <a:spLocks/>
          </p:cNvSpPr>
          <p:nvPr/>
        </p:nvSpPr>
        <p:spPr bwMode="auto">
          <a:xfrm>
            <a:off x="5958040" y="2849889"/>
            <a:ext cx="294386" cy="529183"/>
          </a:xfrm>
          <a:custGeom>
            <a:avLst/>
            <a:gdLst>
              <a:gd name="T0" fmla="*/ 0 w 164"/>
              <a:gd name="T1" fmla="*/ 0 h 289"/>
              <a:gd name="T2" fmla="*/ 2147483647 w 164"/>
              <a:gd name="T3" fmla="*/ 0 h 289"/>
              <a:gd name="T4" fmla="*/ 2147483647 w 164"/>
              <a:gd name="T5" fmla="*/ 2147483647 h 289"/>
              <a:gd name="T6" fmla="*/ 0 w 164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64"/>
              <a:gd name="T13" fmla="*/ 0 h 289"/>
              <a:gd name="T14" fmla="*/ 164 w 164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" h="289">
                <a:moveTo>
                  <a:pt x="0" y="0"/>
                </a:moveTo>
                <a:lnTo>
                  <a:pt x="163" y="0"/>
                </a:lnTo>
                <a:lnTo>
                  <a:pt x="163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68" name="Rectangle 70"/>
          <p:cNvSpPr>
            <a:spLocks noChangeArrowheads="1"/>
          </p:cNvSpPr>
          <p:nvPr/>
        </p:nvSpPr>
        <p:spPr bwMode="auto">
          <a:xfrm>
            <a:off x="6467830" y="2860875"/>
            <a:ext cx="586977" cy="384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69" name="Freeform 72"/>
          <p:cNvSpPr>
            <a:spLocks/>
          </p:cNvSpPr>
          <p:nvPr/>
        </p:nvSpPr>
        <p:spPr bwMode="auto">
          <a:xfrm>
            <a:off x="6509117" y="2849889"/>
            <a:ext cx="254895" cy="529183"/>
          </a:xfrm>
          <a:custGeom>
            <a:avLst/>
            <a:gdLst>
              <a:gd name="T0" fmla="*/ 2147483647 w 142"/>
              <a:gd name="T1" fmla="*/ 0 h 289"/>
              <a:gd name="T2" fmla="*/ 0 w 142"/>
              <a:gd name="T3" fmla="*/ 0 h 289"/>
              <a:gd name="T4" fmla="*/ 0 w 142"/>
              <a:gd name="T5" fmla="*/ 2147483647 h 289"/>
              <a:gd name="T6" fmla="*/ 2147483647 w 142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2"/>
              <a:gd name="T13" fmla="*/ 0 h 289"/>
              <a:gd name="T14" fmla="*/ 142 w 142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" h="289">
                <a:moveTo>
                  <a:pt x="141" y="0"/>
                </a:moveTo>
                <a:lnTo>
                  <a:pt x="0" y="0"/>
                </a:lnTo>
                <a:lnTo>
                  <a:pt x="0" y="288"/>
                </a:lnTo>
                <a:lnTo>
                  <a:pt x="141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70" name="Freeform 73"/>
          <p:cNvSpPr>
            <a:spLocks/>
          </p:cNvSpPr>
          <p:nvPr/>
        </p:nvSpPr>
        <p:spPr bwMode="auto">
          <a:xfrm>
            <a:off x="6762217" y="2849889"/>
            <a:ext cx="256690" cy="529183"/>
          </a:xfrm>
          <a:custGeom>
            <a:avLst/>
            <a:gdLst>
              <a:gd name="T0" fmla="*/ 0 w 143"/>
              <a:gd name="T1" fmla="*/ 0 h 289"/>
              <a:gd name="T2" fmla="*/ 2147483647 w 143"/>
              <a:gd name="T3" fmla="*/ 0 h 289"/>
              <a:gd name="T4" fmla="*/ 2147483647 w 143"/>
              <a:gd name="T5" fmla="*/ 2147483647 h 289"/>
              <a:gd name="T6" fmla="*/ 0 w 143"/>
              <a:gd name="T7" fmla="*/ 2147483647 h 289"/>
              <a:gd name="T8" fmla="*/ 0 60000 65536"/>
              <a:gd name="T9" fmla="*/ 0 60000 65536"/>
              <a:gd name="T10" fmla="*/ 0 60000 65536"/>
              <a:gd name="T11" fmla="*/ 0 60000 65536"/>
              <a:gd name="T12" fmla="*/ 0 w 143"/>
              <a:gd name="T13" fmla="*/ 0 h 289"/>
              <a:gd name="T14" fmla="*/ 143 w 143"/>
              <a:gd name="T15" fmla="*/ 289 h 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3" h="289">
                <a:moveTo>
                  <a:pt x="0" y="0"/>
                </a:moveTo>
                <a:lnTo>
                  <a:pt x="142" y="0"/>
                </a:lnTo>
                <a:lnTo>
                  <a:pt x="142" y="288"/>
                </a:lnTo>
                <a:lnTo>
                  <a:pt x="0" y="28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71" name="Line 74"/>
          <p:cNvSpPr>
            <a:spLocks noChangeShapeType="1"/>
          </p:cNvSpPr>
          <p:nvPr/>
        </p:nvSpPr>
        <p:spPr bwMode="auto">
          <a:xfrm>
            <a:off x="6230886" y="3113565"/>
            <a:ext cx="27823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72" name="Line 75"/>
          <p:cNvSpPr>
            <a:spLocks noChangeShapeType="1"/>
          </p:cNvSpPr>
          <p:nvPr/>
        </p:nvSpPr>
        <p:spPr bwMode="auto">
          <a:xfrm>
            <a:off x="5362088" y="3113565"/>
            <a:ext cx="30695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73" name="Freeform 76"/>
          <p:cNvSpPr>
            <a:spLocks/>
          </p:cNvSpPr>
          <p:nvPr/>
        </p:nvSpPr>
        <p:spPr bwMode="auto">
          <a:xfrm>
            <a:off x="5593648" y="3113565"/>
            <a:ext cx="773660" cy="353400"/>
          </a:xfrm>
          <a:custGeom>
            <a:avLst/>
            <a:gdLst>
              <a:gd name="T0" fmla="*/ 0 w 431"/>
              <a:gd name="T1" fmla="*/ 0 h 193"/>
              <a:gd name="T2" fmla="*/ 0 w 431"/>
              <a:gd name="T3" fmla="*/ 2147483647 h 193"/>
              <a:gd name="T4" fmla="*/ 2147483647 w 431"/>
              <a:gd name="T5" fmla="*/ 2147483647 h 193"/>
              <a:gd name="T6" fmla="*/ 2147483647 w 431"/>
              <a:gd name="T7" fmla="*/ 2147483647 h 193"/>
              <a:gd name="T8" fmla="*/ 2147483647 w 431"/>
              <a:gd name="T9" fmla="*/ 0 h 1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"/>
              <a:gd name="T16" fmla="*/ 0 h 193"/>
              <a:gd name="T17" fmla="*/ 431 w 431"/>
              <a:gd name="T18" fmla="*/ 193 h 1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" h="193">
                <a:moveTo>
                  <a:pt x="0" y="0"/>
                </a:moveTo>
                <a:lnTo>
                  <a:pt x="0" y="192"/>
                </a:lnTo>
                <a:lnTo>
                  <a:pt x="391" y="192"/>
                </a:lnTo>
                <a:lnTo>
                  <a:pt x="391" y="64"/>
                </a:lnTo>
                <a:lnTo>
                  <a:pt x="43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74" name="Freeform 77"/>
          <p:cNvSpPr>
            <a:spLocks/>
          </p:cNvSpPr>
          <p:nvPr/>
        </p:nvSpPr>
        <p:spPr bwMode="auto">
          <a:xfrm>
            <a:off x="4852298" y="3104410"/>
            <a:ext cx="604928" cy="509041"/>
          </a:xfrm>
          <a:custGeom>
            <a:avLst/>
            <a:gdLst>
              <a:gd name="T0" fmla="*/ 0 w 337"/>
              <a:gd name="T1" fmla="*/ 2147483647 h 278"/>
              <a:gd name="T2" fmla="*/ 0 w 337"/>
              <a:gd name="T3" fmla="*/ 2147483647 h 278"/>
              <a:gd name="T4" fmla="*/ 2147483647 w 337"/>
              <a:gd name="T5" fmla="*/ 2147483647 h 278"/>
              <a:gd name="T6" fmla="*/ 2147483647 w 337"/>
              <a:gd name="T7" fmla="*/ 2147483647 h 278"/>
              <a:gd name="T8" fmla="*/ 2147483647 w 337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278"/>
              <a:gd name="T17" fmla="*/ 337 w 337"/>
              <a:gd name="T18" fmla="*/ 278 h 2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278">
                <a:moveTo>
                  <a:pt x="0" y="101"/>
                </a:moveTo>
                <a:lnTo>
                  <a:pt x="0" y="277"/>
                </a:lnTo>
                <a:lnTo>
                  <a:pt x="294" y="277"/>
                </a:lnTo>
                <a:lnTo>
                  <a:pt x="294" y="90"/>
                </a:lnTo>
                <a:lnTo>
                  <a:pt x="33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575" name="Group 78"/>
          <p:cNvGrpSpPr>
            <a:grpSpLocks/>
          </p:cNvGrpSpPr>
          <p:nvPr/>
        </p:nvGrpSpPr>
        <p:grpSpPr bwMode="auto">
          <a:xfrm>
            <a:off x="5748782" y="3554739"/>
            <a:ext cx="391318" cy="880751"/>
            <a:chOff x="3545" y="2496"/>
            <a:chExt cx="218" cy="481"/>
          </a:xfrm>
        </p:grpSpPr>
        <p:sp>
          <p:nvSpPr>
            <p:cNvPr id="13604" name="Freeform 79"/>
            <p:cNvSpPr>
              <a:spLocks/>
            </p:cNvSpPr>
            <p:nvPr/>
          </p:nvSpPr>
          <p:spPr bwMode="auto">
            <a:xfrm>
              <a:off x="3550" y="2496"/>
              <a:ext cx="213" cy="481"/>
            </a:xfrm>
            <a:custGeom>
              <a:avLst/>
              <a:gdLst>
                <a:gd name="T0" fmla="*/ 0 w 213"/>
                <a:gd name="T1" fmla="*/ 320 h 481"/>
                <a:gd name="T2" fmla="*/ 71 w 213"/>
                <a:gd name="T3" fmla="*/ 240 h 481"/>
                <a:gd name="T4" fmla="*/ 0 w 213"/>
                <a:gd name="T5" fmla="*/ 160 h 481"/>
                <a:gd name="T6" fmla="*/ 0 w 213"/>
                <a:gd name="T7" fmla="*/ 0 h 481"/>
                <a:gd name="T8" fmla="*/ 212 w 213"/>
                <a:gd name="T9" fmla="*/ 160 h 481"/>
                <a:gd name="T10" fmla="*/ 212 w 213"/>
                <a:gd name="T11" fmla="*/ 320 h 481"/>
                <a:gd name="T12" fmla="*/ 0 w 213"/>
                <a:gd name="T13" fmla="*/ 480 h 481"/>
                <a:gd name="T14" fmla="*/ 0 w 213"/>
                <a:gd name="T15" fmla="*/ 320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05" name="Rectangle 80"/>
            <p:cNvSpPr>
              <a:spLocks noChangeArrowheads="1"/>
            </p:cNvSpPr>
            <p:nvPr/>
          </p:nvSpPr>
          <p:spPr bwMode="auto">
            <a:xfrm rot="5400000">
              <a:off x="3458" y="2615"/>
              <a:ext cx="383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ALU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576" name="Group 111"/>
          <p:cNvGrpSpPr>
            <a:grpSpLocks/>
          </p:cNvGrpSpPr>
          <p:nvPr/>
        </p:nvGrpSpPr>
        <p:grpSpPr bwMode="auto">
          <a:xfrm>
            <a:off x="4068625" y="3730524"/>
            <a:ext cx="3762399" cy="763561"/>
            <a:chOff x="4609470" y="3835810"/>
            <a:chExt cx="3762399" cy="846555"/>
          </a:xfrm>
        </p:grpSpPr>
        <p:sp>
          <p:nvSpPr>
            <p:cNvPr id="13577" name="Rectangle 81"/>
            <p:cNvSpPr>
              <a:spLocks noChangeArrowheads="1"/>
            </p:cNvSpPr>
            <p:nvPr/>
          </p:nvSpPr>
          <p:spPr bwMode="auto">
            <a:xfrm>
              <a:off x="5435189" y="3858141"/>
              <a:ext cx="586976" cy="426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578" name="Group 82"/>
            <p:cNvGrpSpPr>
              <a:grpSpLocks/>
            </p:cNvGrpSpPr>
            <p:nvPr/>
          </p:nvGrpSpPr>
          <p:grpSpPr bwMode="auto">
            <a:xfrm>
              <a:off x="5462114" y="3835810"/>
              <a:ext cx="531331" cy="586702"/>
              <a:chOff x="3084" y="2592"/>
              <a:chExt cx="296" cy="289"/>
            </a:xfrm>
          </p:grpSpPr>
          <p:sp>
            <p:nvSpPr>
              <p:cNvPr id="13602" name="Freeform 83"/>
              <p:cNvSpPr>
                <a:spLocks/>
              </p:cNvSpPr>
              <p:nvPr/>
            </p:nvSpPr>
            <p:spPr bwMode="auto">
              <a:xfrm>
                <a:off x="3084" y="2592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03" name="Freeform 84"/>
              <p:cNvSpPr>
                <a:spLocks/>
              </p:cNvSpPr>
              <p:nvPr/>
            </p:nvSpPr>
            <p:spPr bwMode="auto">
              <a:xfrm>
                <a:off x="3232" y="2592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3579" name="Line 85"/>
            <p:cNvSpPr>
              <a:spLocks noChangeShapeType="1"/>
            </p:cNvSpPr>
            <p:nvPr/>
          </p:nvSpPr>
          <p:spPr bwMode="auto">
            <a:xfrm>
              <a:off x="5241326" y="4128145"/>
              <a:ext cx="2010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80" name="Freeform 86"/>
            <p:cNvSpPr>
              <a:spLocks/>
            </p:cNvSpPr>
            <p:nvPr/>
          </p:nvSpPr>
          <p:spPr bwMode="auto">
            <a:xfrm>
              <a:off x="5366978" y="3933255"/>
              <a:ext cx="86162" cy="196921"/>
            </a:xfrm>
            <a:custGeom>
              <a:avLst/>
              <a:gdLst>
                <a:gd name="T0" fmla="*/ 0 w 48"/>
                <a:gd name="T1" fmla="*/ 2147483647 h 97"/>
                <a:gd name="T2" fmla="*/ 0 w 48"/>
                <a:gd name="T3" fmla="*/ 0 h 97"/>
                <a:gd name="T4" fmla="*/ 2147483647 w 48"/>
                <a:gd name="T5" fmla="*/ 0 h 97"/>
                <a:gd name="T6" fmla="*/ 21474836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81" name="Line 87"/>
            <p:cNvSpPr>
              <a:spLocks noChangeShapeType="1"/>
            </p:cNvSpPr>
            <p:nvPr/>
          </p:nvSpPr>
          <p:spPr bwMode="auto">
            <a:xfrm>
              <a:off x="5988061" y="3933255"/>
              <a:ext cx="31054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82" name="Rectangle 88"/>
            <p:cNvSpPr>
              <a:spLocks noChangeArrowheads="1"/>
            </p:cNvSpPr>
            <p:nvPr/>
          </p:nvSpPr>
          <p:spPr bwMode="auto">
            <a:xfrm>
              <a:off x="6901734" y="3847990"/>
              <a:ext cx="716220" cy="426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583" name="Group 89"/>
            <p:cNvGrpSpPr>
              <a:grpSpLocks/>
            </p:cNvGrpSpPr>
            <p:nvPr/>
          </p:nvGrpSpPr>
          <p:grpSpPr bwMode="auto">
            <a:xfrm>
              <a:off x="6986101" y="3835810"/>
              <a:ext cx="583386" cy="586702"/>
              <a:chOff x="3933" y="2592"/>
              <a:chExt cx="325" cy="289"/>
            </a:xfrm>
          </p:grpSpPr>
          <p:sp>
            <p:nvSpPr>
              <p:cNvPr id="13600" name="Freeform 90"/>
              <p:cNvSpPr>
                <a:spLocks/>
              </p:cNvSpPr>
              <p:nvPr/>
            </p:nvSpPr>
            <p:spPr bwMode="auto">
              <a:xfrm>
                <a:off x="3933" y="2592"/>
                <a:ext cx="162" cy="289"/>
              </a:xfrm>
              <a:custGeom>
                <a:avLst/>
                <a:gdLst>
                  <a:gd name="T0" fmla="*/ 161 w 162"/>
                  <a:gd name="T1" fmla="*/ 0 h 289"/>
                  <a:gd name="T2" fmla="*/ 0 w 162"/>
                  <a:gd name="T3" fmla="*/ 0 h 289"/>
                  <a:gd name="T4" fmla="*/ 0 w 162"/>
                  <a:gd name="T5" fmla="*/ 288 h 289"/>
                  <a:gd name="T6" fmla="*/ 161 w 16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289"/>
                  <a:gd name="T14" fmla="*/ 162 w 16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289">
                    <a:moveTo>
                      <a:pt x="16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01" name="Freeform 91"/>
              <p:cNvSpPr>
                <a:spLocks/>
              </p:cNvSpPr>
              <p:nvPr/>
            </p:nvSpPr>
            <p:spPr bwMode="auto">
              <a:xfrm>
                <a:off x="4094" y="2592"/>
                <a:ext cx="164" cy="289"/>
              </a:xfrm>
              <a:custGeom>
                <a:avLst/>
                <a:gdLst>
                  <a:gd name="T0" fmla="*/ 0 w 164"/>
                  <a:gd name="T1" fmla="*/ 0 h 289"/>
                  <a:gd name="T2" fmla="*/ 163 w 164"/>
                  <a:gd name="T3" fmla="*/ 0 h 289"/>
                  <a:gd name="T4" fmla="*/ 163 w 164"/>
                  <a:gd name="T5" fmla="*/ 288 h 289"/>
                  <a:gd name="T6" fmla="*/ 0 w 164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4"/>
                  <a:gd name="T13" fmla="*/ 0 h 289"/>
                  <a:gd name="T14" fmla="*/ 164 w 164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4" h="289">
                    <a:moveTo>
                      <a:pt x="0" y="0"/>
                    </a:moveTo>
                    <a:lnTo>
                      <a:pt x="163" y="0"/>
                    </a:lnTo>
                    <a:lnTo>
                      <a:pt x="163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3584" name="Rectangle 92"/>
            <p:cNvSpPr>
              <a:spLocks noChangeArrowheads="1"/>
            </p:cNvSpPr>
            <p:nvPr/>
          </p:nvSpPr>
          <p:spPr bwMode="auto">
            <a:xfrm>
              <a:off x="7784892" y="3847990"/>
              <a:ext cx="586977" cy="426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585" name="Group 93"/>
            <p:cNvGrpSpPr>
              <a:grpSpLocks/>
            </p:cNvGrpSpPr>
            <p:nvPr/>
          </p:nvGrpSpPr>
          <p:grpSpPr bwMode="auto">
            <a:xfrm>
              <a:off x="7826178" y="3835810"/>
              <a:ext cx="509790" cy="586702"/>
              <a:chOff x="4401" y="2592"/>
              <a:chExt cx="284" cy="289"/>
            </a:xfrm>
          </p:grpSpPr>
          <p:sp>
            <p:nvSpPr>
              <p:cNvPr id="13598" name="Freeform 94"/>
              <p:cNvSpPr>
                <a:spLocks/>
              </p:cNvSpPr>
              <p:nvPr/>
            </p:nvSpPr>
            <p:spPr bwMode="auto">
              <a:xfrm>
                <a:off x="4401" y="2592"/>
                <a:ext cx="142" cy="289"/>
              </a:xfrm>
              <a:custGeom>
                <a:avLst/>
                <a:gdLst>
                  <a:gd name="T0" fmla="*/ 141 w 142"/>
                  <a:gd name="T1" fmla="*/ 0 h 289"/>
                  <a:gd name="T2" fmla="*/ 0 w 142"/>
                  <a:gd name="T3" fmla="*/ 0 h 289"/>
                  <a:gd name="T4" fmla="*/ 0 w 142"/>
                  <a:gd name="T5" fmla="*/ 288 h 289"/>
                  <a:gd name="T6" fmla="*/ 141 w 142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2"/>
                  <a:gd name="T13" fmla="*/ 0 h 289"/>
                  <a:gd name="T14" fmla="*/ 142 w 142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2" h="289">
                    <a:moveTo>
                      <a:pt x="141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1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99" name="Freeform 95"/>
              <p:cNvSpPr>
                <a:spLocks/>
              </p:cNvSpPr>
              <p:nvPr/>
            </p:nvSpPr>
            <p:spPr bwMode="auto">
              <a:xfrm>
                <a:off x="4542" y="2592"/>
                <a:ext cx="143" cy="289"/>
              </a:xfrm>
              <a:custGeom>
                <a:avLst/>
                <a:gdLst>
                  <a:gd name="T0" fmla="*/ 0 w 143"/>
                  <a:gd name="T1" fmla="*/ 0 h 289"/>
                  <a:gd name="T2" fmla="*/ 142 w 143"/>
                  <a:gd name="T3" fmla="*/ 0 h 289"/>
                  <a:gd name="T4" fmla="*/ 142 w 143"/>
                  <a:gd name="T5" fmla="*/ 288 h 289"/>
                  <a:gd name="T6" fmla="*/ 0 w 143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289"/>
                  <a:gd name="T14" fmla="*/ 143 w 143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289">
                    <a:moveTo>
                      <a:pt x="0" y="0"/>
                    </a:moveTo>
                    <a:lnTo>
                      <a:pt x="142" y="0"/>
                    </a:lnTo>
                    <a:lnTo>
                      <a:pt x="14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3586" name="Line 96"/>
            <p:cNvSpPr>
              <a:spLocks noChangeShapeType="1"/>
            </p:cNvSpPr>
            <p:nvPr/>
          </p:nvSpPr>
          <p:spPr bwMode="auto">
            <a:xfrm>
              <a:off x="7547947" y="4128145"/>
              <a:ext cx="27823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87" name="Line 97"/>
            <p:cNvSpPr>
              <a:spLocks noChangeShapeType="1"/>
            </p:cNvSpPr>
            <p:nvPr/>
          </p:nvSpPr>
          <p:spPr bwMode="auto">
            <a:xfrm>
              <a:off x="6679149" y="4128145"/>
              <a:ext cx="30695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88" name="Freeform 98"/>
            <p:cNvSpPr>
              <a:spLocks/>
            </p:cNvSpPr>
            <p:nvPr/>
          </p:nvSpPr>
          <p:spPr bwMode="auto">
            <a:xfrm>
              <a:off x="6910709" y="4128145"/>
              <a:ext cx="773660" cy="391812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2147483647 h 193"/>
                <a:gd name="T4" fmla="*/ 2147483647 w 431"/>
                <a:gd name="T5" fmla="*/ 2147483647 h 193"/>
                <a:gd name="T6" fmla="*/ 2147483647 w 431"/>
                <a:gd name="T7" fmla="*/ 2147483647 h 193"/>
                <a:gd name="T8" fmla="*/ 2147483647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89" name="Line 99"/>
            <p:cNvSpPr>
              <a:spLocks noChangeShapeType="1"/>
            </p:cNvSpPr>
            <p:nvPr/>
          </p:nvSpPr>
          <p:spPr bwMode="auto">
            <a:xfrm>
              <a:off x="5988061" y="4323036"/>
              <a:ext cx="31054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90" name="Freeform 100"/>
            <p:cNvSpPr>
              <a:spLocks/>
            </p:cNvSpPr>
            <p:nvPr/>
          </p:nvSpPr>
          <p:spPr bwMode="auto">
            <a:xfrm>
              <a:off x="6169359" y="4117995"/>
              <a:ext cx="604928" cy="564370"/>
            </a:xfrm>
            <a:custGeom>
              <a:avLst/>
              <a:gdLst>
                <a:gd name="T0" fmla="*/ 0 w 337"/>
                <a:gd name="T1" fmla="*/ 2147483647 h 278"/>
                <a:gd name="T2" fmla="*/ 0 w 337"/>
                <a:gd name="T3" fmla="*/ 2147483647 h 278"/>
                <a:gd name="T4" fmla="*/ 2147483647 w 337"/>
                <a:gd name="T5" fmla="*/ 2147483647 h 278"/>
                <a:gd name="T6" fmla="*/ 2147483647 w 337"/>
                <a:gd name="T7" fmla="*/ 2147483647 h 278"/>
                <a:gd name="T8" fmla="*/ 2147483647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591" name="Group 101"/>
            <p:cNvGrpSpPr>
              <a:grpSpLocks/>
            </p:cNvGrpSpPr>
            <p:nvPr/>
          </p:nvGrpSpPr>
          <p:grpSpPr bwMode="auto">
            <a:xfrm>
              <a:off x="4609470" y="3835810"/>
              <a:ext cx="637237" cy="596852"/>
              <a:chOff x="2609" y="2592"/>
              <a:chExt cx="355" cy="294"/>
            </a:xfrm>
          </p:grpSpPr>
          <p:grpSp>
            <p:nvGrpSpPr>
              <p:cNvPr id="13592" name="Group 102"/>
              <p:cNvGrpSpPr>
                <a:grpSpLocks/>
              </p:cNvGrpSpPr>
              <p:nvPr/>
            </p:nvGrpSpPr>
            <p:grpSpPr bwMode="auto">
              <a:xfrm>
                <a:off x="2624" y="2592"/>
                <a:ext cx="340" cy="294"/>
                <a:chOff x="2624" y="2592"/>
                <a:chExt cx="340" cy="294"/>
              </a:xfrm>
            </p:grpSpPr>
            <p:sp>
              <p:nvSpPr>
                <p:cNvPr id="13594" name="Freeform 103"/>
                <p:cNvSpPr>
                  <a:spLocks/>
                </p:cNvSpPr>
                <p:nvPr/>
              </p:nvSpPr>
              <p:spPr bwMode="auto">
                <a:xfrm>
                  <a:off x="2816" y="2597"/>
                  <a:ext cx="148" cy="289"/>
                </a:xfrm>
                <a:custGeom>
                  <a:avLst/>
                  <a:gdLst>
                    <a:gd name="T0" fmla="*/ 0 w 148"/>
                    <a:gd name="T1" fmla="*/ 0 h 289"/>
                    <a:gd name="T2" fmla="*/ 147 w 148"/>
                    <a:gd name="T3" fmla="*/ 0 h 289"/>
                    <a:gd name="T4" fmla="*/ 147 w 148"/>
                    <a:gd name="T5" fmla="*/ 288 h 289"/>
                    <a:gd name="T6" fmla="*/ 0 w 148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8"/>
                    <a:gd name="T13" fmla="*/ 0 h 289"/>
                    <a:gd name="T14" fmla="*/ 148 w 148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8" h="289">
                      <a:moveTo>
                        <a:pt x="0" y="0"/>
                      </a:moveTo>
                      <a:lnTo>
                        <a:pt x="147" y="0"/>
                      </a:lnTo>
                      <a:lnTo>
                        <a:pt x="147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13595" name="Group 104"/>
                <p:cNvGrpSpPr>
                  <a:grpSpLocks/>
                </p:cNvGrpSpPr>
                <p:nvPr/>
              </p:nvGrpSpPr>
              <p:grpSpPr bwMode="auto">
                <a:xfrm>
                  <a:off x="2624" y="2592"/>
                  <a:ext cx="340" cy="289"/>
                  <a:chOff x="2624" y="2592"/>
                  <a:chExt cx="340" cy="289"/>
                </a:xfrm>
              </p:grpSpPr>
              <p:sp>
                <p:nvSpPr>
                  <p:cNvPr id="13596" name="Freeform 105"/>
                  <p:cNvSpPr>
                    <a:spLocks/>
                  </p:cNvSpPr>
                  <p:nvPr/>
                </p:nvSpPr>
                <p:spPr bwMode="auto">
                  <a:xfrm>
                    <a:off x="2624" y="2592"/>
                    <a:ext cx="170" cy="289"/>
                  </a:xfrm>
                  <a:custGeom>
                    <a:avLst/>
                    <a:gdLst>
                      <a:gd name="T0" fmla="*/ 169 w 170"/>
                      <a:gd name="T1" fmla="*/ 0 h 289"/>
                      <a:gd name="T2" fmla="*/ 0 w 170"/>
                      <a:gd name="T3" fmla="*/ 0 h 289"/>
                      <a:gd name="T4" fmla="*/ 0 w 170"/>
                      <a:gd name="T5" fmla="*/ 288 h 289"/>
                      <a:gd name="T6" fmla="*/ 169 w 170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70"/>
                      <a:gd name="T13" fmla="*/ 0 h 289"/>
                      <a:gd name="T14" fmla="*/ 170 w 170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70" h="289">
                        <a:moveTo>
                          <a:pt x="169" y="0"/>
                        </a:moveTo>
                        <a:lnTo>
                          <a:pt x="0" y="0"/>
                        </a:lnTo>
                        <a:lnTo>
                          <a:pt x="0" y="288"/>
                        </a:lnTo>
                        <a:lnTo>
                          <a:pt x="169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3597" name="Freeform 106"/>
                  <p:cNvSpPr>
                    <a:spLocks/>
                  </p:cNvSpPr>
                  <p:nvPr/>
                </p:nvSpPr>
                <p:spPr bwMode="auto">
                  <a:xfrm>
                    <a:off x="2793" y="2592"/>
                    <a:ext cx="171" cy="289"/>
                  </a:xfrm>
                  <a:custGeom>
                    <a:avLst/>
                    <a:gdLst>
                      <a:gd name="T0" fmla="*/ 0 w 171"/>
                      <a:gd name="T1" fmla="*/ 0 h 289"/>
                      <a:gd name="T2" fmla="*/ 170 w 171"/>
                      <a:gd name="T3" fmla="*/ 0 h 289"/>
                      <a:gd name="T4" fmla="*/ 170 w 171"/>
                      <a:gd name="T5" fmla="*/ 288 h 289"/>
                      <a:gd name="T6" fmla="*/ 0 w 171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71"/>
                      <a:gd name="T13" fmla="*/ 0 h 289"/>
                      <a:gd name="T14" fmla="*/ 171 w 171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71" h="289">
                        <a:moveTo>
                          <a:pt x="0" y="0"/>
                        </a:moveTo>
                        <a:lnTo>
                          <a:pt x="170" y="0"/>
                        </a:lnTo>
                        <a:lnTo>
                          <a:pt x="170" y="288"/>
                        </a:lnTo>
                        <a:lnTo>
                          <a:pt x="0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sp>
            <p:nvSpPr>
              <p:cNvPr id="13593" name="Rectangle 107"/>
              <p:cNvSpPr>
                <a:spLocks noChangeArrowheads="1"/>
              </p:cNvSpPr>
              <p:nvPr/>
            </p:nvSpPr>
            <p:spPr bwMode="auto">
              <a:xfrm>
                <a:off x="2609" y="2646"/>
                <a:ext cx="21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IF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8941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Hazards </a:t>
            </a: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Stall</a:t>
            </a:r>
          </a:p>
        </p:txBody>
      </p:sp>
      <p:grpSp>
        <p:nvGrpSpPr>
          <p:cNvPr id="2" name="Group 112"/>
          <p:cNvGrpSpPr>
            <a:grpSpLocks/>
          </p:cNvGrpSpPr>
          <p:nvPr/>
        </p:nvGrpSpPr>
        <p:grpSpPr bwMode="auto">
          <a:xfrm>
            <a:off x="1110823" y="2058416"/>
            <a:ext cx="7346950" cy="3725863"/>
            <a:chOff x="945931" y="2191407"/>
            <a:chExt cx="7724811" cy="3946947"/>
          </a:xfrm>
        </p:grpSpPr>
        <p:sp>
          <p:nvSpPr>
            <p:cNvPr id="3" name="Line 3"/>
            <p:cNvSpPr>
              <a:spLocks noChangeShapeType="1"/>
            </p:cNvSpPr>
            <p:nvPr/>
          </p:nvSpPr>
          <p:spPr bwMode="auto">
            <a:xfrm>
              <a:off x="4212409" y="4226551"/>
              <a:ext cx="2518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4010074" y="3742820"/>
              <a:ext cx="215436" cy="556967"/>
            </a:xfrm>
            <a:custGeom>
              <a:avLst/>
              <a:gdLst>
                <a:gd name="T0" fmla="*/ 0 w 148"/>
                <a:gd name="T1" fmla="*/ 0 h 289"/>
                <a:gd name="T2" fmla="*/ 2147483647 w 148"/>
                <a:gd name="T3" fmla="*/ 0 h 289"/>
                <a:gd name="T4" fmla="*/ 2147483647 w 148"/>
                <a:gd name="T5" fmla="*/ 2147483647 h 289"/>
                <a:gd name="T6" fmla="*/ 0 w 148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3785909" y="3764019"/>
              <a:ext cx="430874" cy="556967"/>
              <a:chOff x="2230" y="2080"/>
              <a:chExt cx="296" cy="289"/>
            </a:xfrm>
          </p:grpSpPr>
          <p:sp>
            <p:nvSpPr>
              <p:cNvPr id="13638" name="Freeform 7"/>
              <p:cNvSpPr>
                <a:spLocks/>
              </p:cNvSpPr>
              <p:nvPr/>
            </p:nvSpPr>
            <p:spPr bwMode="auto">
              <a:xfrm>
                <a:off x="2230" y="2080"/>
                <a:ext cx="149" cy="289"/>
              </a:xfrm>
              <a:custGeom>
                <a:avLst/>
                <a:gdLst>
                  <a:gd name="T0" fmla="*/ 148 w 149"/>
                  <a:gd name="T1" fmla="*/ 0 h 289"/>
                  <a:gd name="T2" fmla="*/ 0 w 149"/>
                  <a:gd name="T3" fmla="*/ 0 h 289"/>
                  <a:gd name="T4" fmla="*/ 0 w 149"/>
                  <a:gd name="T5" fmla="*/ 288 h 289"/>
                  <a:gd name="T6" fmla="*/ 148 w 149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9"/>
                  <a:gd name="T13" fmla="*/ 0 h 289"/>
                  <a:gd name="T14" fmla="*/ 149 w 14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9" h="289">
                    <a:moveTo>
                      <a:pt x="148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48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39" name="Freeform 8"/>
              <p:cNvSpPr>
                <a:spLocks/>
              </p:cNvSpPr>
              <p:nvPr/>
            </p:nvSpPr>
            <p:spPr bwMode="auto">
              <a:xfrm>
                <a:off x="2378" y="2080"/>
                <a:ext cx="148" cy="289"/>
              </a:xfrm>
              <a:custGeom>
                <a:avLst/>
                <a:gdLst>
                  <a:gd name="T0" fmla="*/ 0 w 148"/>
                  <a:gd name="T1" fmla="*/ 0 h 289"/>
                  <a:gd name="T2" fmla="*/ 147 w 148"/>
                  <a:gd name="T3" fmla="*/ 0 h 289"/>
                  <a:gd name="T4" fmla="*/ 147 w 148"/>
                  <a:gd name="T5" fmla="*/ 288 h 289"/>
                  <a:gd name="T6" fmla="*/ 0 w 148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89"/>
                  <a:gd name="T14" fmla="*/ 148 w 148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89">
                    <a:moveTo>
                      <a:pt x="0" y="0"/>
                    </a:moveTo>
                    <a:lnTo>
                      <a:pt x="147" y="0"/>
                    </a:lnTo>
                    <a:lnTo>
                      <a:pt x="147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4400188" y="2900624"/>
              <a:ext cx="235815" cy="556967"/>
            </a:xfrm>
            <a:custGeom>
              <a:avLst/>
              <a:gdLst>
                <a:gd name="T0" fmla="*/ 2147483647 w 162"/>
                <a:gd name="T1" fmla="*/ 0 h 289"/>
                <a:gd name="T2" fmla="*/ 0 w 162"/>
                <a:gd name="T3" fmla="*/ 0 h 289"/>
                <a:gd name="T4" fmla="*/ 0 w 162"/>
                <a:gd name="T5" fmla="*/ 2147483647 h 289"/>
                <a:gd name="T6" fmla="*/ 2147483647 w 162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289"/>
                <a:gd name="T14" fmla="*/ 162 w 16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289">
                  <a:moveTo>
                    <a:pt x="16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4634548" y="2900624"/>
              <a:ext cx="238726" cy="556967"/>
            </a:xfrm>
            <a:custGeom>
              <a:avLst/>
              <a:gdLst>
                <a:gd name="T0" fmla="*/ 0 w 164"/>
                <a:gd name="T1" fmla="*/ 0 h 289"/>
                <a:gd name="T2" fmla="*/ 2147483647 w 164"/>
                <a:gd name="T3" fmla="*/ 0 h 289"/>
                <a:gd name="T4" fmla="*/ 2147483647 w 164"/>
                <a:gd name="T5" fmla="*/ 2147483647 h 289"/>
                <a:gd name="T6" fmla="*/ 0 w 164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289"/>
                <a:gd name="T14" fmla="*/ 164 w 164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289">
                  <a:moveTo>
                    <a:pt x="0" y="0"/>
                  </a:moveTo>
                  <a:lnTo>
                    <a:pt x="163" y="0"/>
                  </a:lnTo>
                  <a:lnTo>
                    <a:pt x="163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945931" y="2210679"/>
              <a:ext cx="401400" cy="3198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I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r.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O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Line 14"/>
            <p:cNvSpPr>
              <a:spLocks noChangeShapeType="1"/>
            </p:cNvSpPr>
            <p:nvPr/>
          </p:nvSpPr>
          <p:spPr bwMode="auto">
            <a:xfrm>
              <a:off x="1389904" y="2191407"/>
              <a:ext cx="0" cy="39469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>
              <a:off x="1960518" y="2669357"/>
              <a:ext cx="58109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3740778" y="2256933"/>
              <a:ext cx="1947660" cy="441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Time (clock cycles)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1388448" y="3012402"/>
              <a:ext cx="731521" cy="383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ADD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1365157" y="3814127"/>
              <a:ext cx="733398" cy="383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BEQ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1352057" y="4058884"/>
              <a:ext cx="1147052" cy="6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1416105" y="4611995"/>
              <a:ext cx="1649335" cy="419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rgbClr val="FFFF66"/>
                  </a:solidFill>
                  <a:effectLst/>
                  <a:latin typeface="Arial" pitchFamily="34" charset="0"/>
                  <a:cs typeface="Arial" pitchFamily="34" charset="0"/>
                </a:rPr>
                <a:t>Target Inst.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Line 21"/>
            <p:cNvSpPr>
              <a:spLocks noChangeShapeType="1"/>
            </p:cNvSpPr>
            <p:nvPr/>
          </p:nvSpPr>
          <p:spPr bwMode="auto">
            <a:xfrm>
              <a:off x="3055167" y="2808118"/>
              <a:ext cx="0" cy="32377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22"/>
            <p:cNvSpPr>
              <a:spLocks noChangeShapeType="1"/>
            </p:cNvSpPr>
            <p:nvPr/>
          </p:nvSpPr>
          <p:spPr bwMode="auto">
            <a:xfrm>
              <a:off x="3684008" y="2808118"/>
              <a:ext cx="0" cy="32377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4312849" y="2808118"/>
              <a:ext cx="0" cy="32377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4"/>
            <p:cNvSpPr>
              <a:spLocks noChangeShapeType="1"/>
            </p:cNvSpPr>
            <p:nvPr/>
          </p:nvSpPr>
          <p:spPr bwMode="auto">
            <a:xfrm>
              <a:off x="4941689" y="2808118"/>
              <a:ext cx="0" cy="32377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25"/>
            <p:cNvSpPr>
              <a:spLocks noChangeShapeType="1"/>
            </p:cNvSpPr>
            <p:nvPr/>
          </p:nvSpPr>
          <p:spPr bwMode="auto">
            <a:xfrm>
              <a:off x="5570531" y="2808118"/>
              <a:ext cx="0" cy="32377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>
              <a:off x="6199371" y="2808118"/>
              <a:ext cx="0" cy="32377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7"/>
            <p:cNvSpPr>
              <a:spLocks noChangeShapeType="1"/>
            </p:cNvSpPr>
            <p:nvPr/>
          </p:nvSpPr>
          <p:spPr bwMode="auto">
            <a:xfrm>
              <a:off x="6828211" y="2993131"/>
              <a:ext cx="0" cy="30527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28"/>
            <p:cNvSpPr>
              <a:spLocks noChangeShapeType="1"/>
            </p:cNvSpPr>
            <p:nvPr/>
          </p:nvSpPr>
          <p:spPr bwMode="auto">
            <a:xfrm>
              <a:off x="7457052" y="2900624"/>
              <a:ext cx="0" cy="314522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3842674" y="2715611"/>
              <a:ext cx="310054" cy="926994"/>
            </a:xfrm>
            <a:custGeom>
              <a:avLst/>
              <a:gdLst>
                <a:gd name="T0" fmla="*/ 0 w 213"/>
                <a:gd name="T1" fmla="*/ 2147483647 h 481"/>
                <a:gd name="T2" fmla="*/ 2147483647 w 213"/>
                <a:gd name="T3" fmla="*/ 2147483647 h 481"/>
                <a:gd name="T4" fmla="*/ 0 w 213"/>
                <a:gd name="T5" fmla="*/ 2147483647 h 481"/>
                <a:gd name="T6" fmla="*/ 0 w 213"/>
                <a:gd name="T7" fmla="*/ 0 h 481"/>
                <a:gd name="T8" fmla="*/ 2147483647 w 213"/>
                <a:gd name="T9" fmla="*/ 2147483647 h 481"/>
                <a:gd name="T10" fmla="*/ 2147483647 w 213"/>
                <a:gd name="T11" fmla="*/ 2147483647 h 481"/>
                <a:gd name="T12" fmla="*/ 0 w 213"/>
                <a:gd name="T13" fmla="*/ 2147483647 h 481"/>
                <a:gd name="T14" fmla="*/ 0 w 213"/>
                <a:gd name="T15" fmla="*/ 2147483647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31"/>
            <p:cNvSpPr>
              <a:spLocks noChangeArrowheads="1"/>
            </p:cNvSpPr>
            <p:nvPr/>
          </p:nvSpPr>
          <p:spPr bwMode="auto">
            <a:xfrm rot="5400000">
              <a:off x="3618448" y="2994466"/>
              <a:ext cx="738126" cy="305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ALU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33"/>
            <p:cNvSpPr>
              <a:spLocks noChangeArrowheads="1"/>
            </p:cNvSpPr>
            <p:nvPr/>
          </p:nvSpPr>
          <p:spPr bwMode="auto">
            <a:xfrm>
              <a:off x="2472908" y="2912187"/>
              <a:ext cx="314582" cy="318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IF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1" name="Group 34"/>
            <p:cNvGrpSpPr>
              <a:grpSpLocks/>
            </p:cNvGrpSpPr>
            <p:nvPr/>
          </p:nvGrpSpPr>
          <p:grpSpPr bwMode="auto">
            <a:xfrm>
              <a:off x="2494745" y="2900624"/>
              <a:ext cx="494922" cy="556967"/>
              <a:chOff x="1343" y="1632"/>
              <a:chExt cx="340" cy="289"/>
            </a:xfrm>
          </p:grpSpPr>
          <p:sp>
            <p:nvSpPr>
              <p:cNvPr id="13636" name="Freeform 35"/>
              <p:cNvSpPr>
                <a:spLocks/>
              </p:cNvSpPr>
              <p:nvPr/>
            </p:nvSpPr>
            <p:spPr bwMode="auto">
              <a:xfrm>
                <a:off x="1343" y="1632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37" name="Freeform 36"/>
              <p:cNvSpPr>
                <a:spLocks/>
              </p:cNvSpPr>
              <p:nvPr/>
            </p:nvSpPr>
            <p:spPr bwMode="auto">
              <a:xfrm>
                <a:off x="1512" y="1632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2" name="Rectangle 37"/>
            <p:cNvSpPr>
              <a:spLocks noChangeArrowheads="1"/>
            </p:cNvSpPr>
            <p:nvPr/>
          </p:nvSpPr>
          <p:spPr bwMode="auto">
            <a:xfrm>
              <a:off x="3142506" y="2921824"/>
              <a:ext cx="475998" cy="404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Freeform 39"/>
            <p:cNvSpPr>
              <a:spLocks/>
            </p:cNvSpPr>
            <p:nvPr/>
          </p:nvSpPr>
          <p:spPr bwMode="auto">
            <a:xfrm>
              <a:off x="3164340" y="2900624"/>
              <a:ext cx="216892" cy="556967"/>
            </a:xfrm>
            <a:custGeom>
              <a:avLst/>
              <a:gdLst>
                <a:gd name="T0" fmla="*/ 2147483647 w 149"/>
                <a:gd name="T1" fmla="*/ 0 h 289"/>
                <a:gd name="T2" fmla="*/ 0 w 149"/>
                <a:gd name="T3" fmla="*/ 0 h 289"/>
                <a:gd name="T4" fmla="*/ 0 w 149"/>
                <a:gd name="T5" fmla="*/ 2147483647 h 289"/>
                <a:gd name="T6" fmla="*/ 2147483647 w 149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9"/>
                <a:gd name="T13" fmla="*/ 0 h 289"/>
                <a:gd name="T14" fmla="*/ 149 w 149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9" h="289">
                  <a:moveTo>
                    <a:pt x="148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8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3379778" y="2900624"/>
              <a:ext cx="215436" cy="556967"/>
            </a:xfrm>
            <a:custGeom>
              <a:avLst/>
              <a:gdLst>
                <a:gd name="T0" fmla="*/ 0 w 148"/>
                <a:gd name="T1" fmla="*/ 0 h 289"/>
                <a:gd name="T2" fmla="*/ 2147483647 w 148"/>
                <a:gd name="T3" fmla="*/ 0 h 289"/>
                <a:gd name="T4" fmla="*/ 2147483647 w 148"/>
                <a:gd name="T5" fmla="*/ 2147483647 h 289"/>
                <a:gd name="T6" fmla="*/ 0 w 148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8"/>
                <a:gd name="T13" fmla="*/ 0 h 289"/>
                <a:gd name="T14" fmla="*/ 148 w 148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8" h="289">
                  <a:moveTo>
                    <a:pt x="0" y="0"/>
                  </a:moveTo>
                  <a:lnTo>
                    <a:pt x="147" y="0"/>
                  </a:lnTo>
                  <a:lnTo>
                    <a:pt x="147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Line 41"/>
            <p:cNvSpPr>
              <a:spLocks noChangeShapeType="1"/>
            </p:cNvSpPr>
            <p:nvPr/>
          </p:nvSpPr>
          <p:spPr bwMode="auto">
            <a:xfrm>
              <a:off x="2985296" y="3178143"/>
              <a:ext cx="16303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2"/>
            <p:cNvSpPr>
              <a:spLocks/>
            </p:cNvSpPr>
            <p:nvPr/>
          </p:nvSpPr>
          <p:spPr bwMode="auto">
            <a:xfrm>
              <a:off x="3087192" y="2993131"/>
              <a:ext cx="69871" cy="186941"/>
            </a:xfrm>
            <a:custGeom>
              <a:avLst/>
              <a:gdLst>
                <a:gd name="T0" fmla="*/ 0 w 48"/>
                <a:gd name="T1" fmla="*/ 2147483647 h 97"/>
                <a:gd name="T2" fmla="*/ 0 w 48"/>
                <a:gd name="T3" fmla="*/ 0 h 97"/>
                <a:gd name="T4" fmla="*/ 2147483647 w 48"/>
                <a:gd name="T5" fmla="*/ 0 h 97"/>
                <a:gd name="T6" fmla="*/ 21474836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Line 43"/>
            <p:cNvSpPr>
              <a:spLocks noChangeShapeType="1"/>
            </p:cNvSpPr>
            <p:nvPr/>
          </p:nvSpPr>
          <p:spPr bwMode="auto">
            <a:xfrm>
              <a:off x="3590847" y="2993131"/>
              <a:ext cx="25182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44"/>
            <p:cNvSpPr>
              <a:spLocks noChangeArrowheads="1"/>
            </p:cNvSpPr>
            <p:nvPr/>
          </p:nvSpPr>
          <p:spPr bwMode="auto">
            <a:xfrm>
              <a:off x="4331772" y="2912187"/>
              <a:ext cx="580804" cy="404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45"/>
            <p:cNvSpPr>
              <a:spLocks noChangeArrowheads="1"/>
            </p:cNvSpPr>
            <p:nvPr/>
          </p:nvSpPr>
          <p:spPr bwMode="auto">
            <a:xfrm>
              <a:off x="5047953" y="2912187"/>
              <a:ext cx="475997" cy="404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Freeform 47"/>
            <p:cNvSpPr>
              <a:spLocks/>
            </p:cNvSpPr>
            <p:nvPr/>
          </p:nvSpPr>
          <p:spPr bwMode="auto">
            <a:xfrm>
              <a:off x="5081432" y="2900624"/>
              <a:ext cx="206703" cy="556967"/>
            </a:xfrm>
            <a:custGeom>
              <a:avLst/>
              <a:gdLst>
                <a:gd name="T0" fmla="*/ 2147483647 w 142"/>
                <a:gd name="T1" fmla="*/ 0 h 289"/>
                <a:gd name="T2" fmla="*/ 0 w 142"/>
                <a:gd name="T3" fmla="*/ 0 h 289"/>
                <a:gd name="T4" fmla="*/ 0 w 142"/>
                <a:gd name="T5" fmla="*/ 2147483647 h 289"/>
                <a:gd name="T6" fmla="*/ 2147483647 w 142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Freeform 48"/>
            <p:cNvSpPr>
              <a:spLocks/>
            </p:cNvSpPr>
            <p:nvPr/>
          </p:nvSpPr>
          <p:spPr bwMode="auto">
            <a:xfrm>
              <a:off x="5286678" y="2900624"/>
              <a:ext cx="208158" cy="556967"/>
            </a:xfrm>
            <a:custGeom>
              <a:avLst/>
              <a:gdLst>
                <a:gd name="T0" fmla="*/ 0 w 143"/>
                <a:gd name="T1" fmla="*/ 0 h 289"/>
                <a:gd name="T2" fmla="*/ 2147483647 w 143"/>
                <a:gd name="T3" fmla="*/ 0 h 289"/>
                <a:gd name="T4" fmla="*/ 2147483647 w 143"/>
                <a:gd name="T5" fmla="*/ 2147483647 h 289"/>
                <a:gd name="T6" fmla="*/ 0 w 143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Line 49"/>
            <p:cNvSpPr>
              <a:spLocks noChangeShapeType="1"/>
            </p:cNvSpPr>
            <p:nvPr/>
          </p:nvSpPr>
          <p:spPr bwMode="auto">
            <a:xfrm>
              <a:off x="4855807" y="3178143"/>
              <a:ext cx="22562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50"/>
            <p:cNvSpPr>
              <a:spLocks noChangeShapeType="1"/>
            </p:cNvSpPr>
            <p:nvPr/>
          </p:nvSpPr>
          <p:spPr bwMode="auto">
            <a:xfrm>
              <a:off x="4151272" y="3178143"/>
              <a:ext cx="24891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1"/>
            <p:cNvSpPr>
              <a:spLocks/>
            </p:cNvSpPr>
            <p:nvPr/>
          </p:nvSpPr>
          <p:spPr bwMode="auto">
            <a:xfrm>
              <a:off x="4339050" y="3178143"/>
              <a:ext cx="627386" cy="371955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2147483647 h 193"/>
                <a:gd name="T4" fmla="*/ 2147483647 w 431"/>
                <a:gd name="T5" fmla="*/ 2147483647 h 193"/>
                <a:gd name="T6" fmla="*/ 2147483647 w 431"/>
                <a:gd name="T7" fmla="*/ 2147483647 h 193"/>
                <a:gd name="T8" fmla="*/ 2147483647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Line 52"/>
            <p:cNvSpPr>
              <a:spLocks noChangeShapeType="1"/>
            </p:cNvSpPr>
            <p:nvPr/>
          </p:nvSpPr>
          <p:spPr bwMode="auto">
            <a:xfrm>
              <a:off x="3590847" y="3363156"/>
              <a:ext cx="25182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3"/>
            <p:cNvSpPr>
              <a:spLocks/>
            </p:cNvSpPr>
            <p:nvPr/>
          </p:nvSpPr>
          <p:spPr bwMode="auto">
            <a:xfrm>
              <a:off x="3737867" y="3168508"/>
              <a:ext cx="490554" cy="535767"/>
            </a:xfrm>
            <a:custGeom>
              <a:avLst/>
              <a:gdLst>
                <a:gd name="T0" fmla="*/ 0 w 337"/>
                <a:gd name="T1" fmla="*/ 2147483647 h 278"/>
                <a:gd name="T2" fmla="*/ 0 w 337"/>
                <a:gd name="T3" fmla="*/ 2147483647 h 278"/>
                <a:gd name="T4" fmla="*/ 2147483647 w 337"/>
                <a:gd name="T5" fmla="*/ 2147483647 h 278"/>
                <a:gd name="T6" fmla="*/ 2147483647 w 337"/>
                <a:gd name="T7" fmla="*/ 2147483647 h 278"/>
                <a:gd name="T8" fmla="*/ 2147483647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Freeform 55"/>
            <p:cNvSpPr>
              <a:spLocks/>
            </p:cNvSpPr>
            <p:nvPr/>
          </p:nvSpPr>
          <p:spPr bwMode="auto">
            <a:xfrm>
              <a:off x="4464237" y="3579005"/>
              <a:ext cx="310054" cy="926994"/>
            </a:xfrm>
            <a:custGeom>
              <a:avLst/>
              <a:gdLst>
                <a:gd name="T0" fmla="*/ 0 w 213"/>
                <a:gd name="T1" fmla="*/ 2147483647 h 481"/>
                <a:gd name="T2" fmla="*/ 2147483647 w 213"/>
                <a:gd name="T3" fmla="*/ 2147483647 h 481"/>
                <a:gd name="T4" fmla="*/ 0 w 213"/>
                <a:gd name="T5" fmla="*/ 2147483647 h 481"/>
                <a:gd name="T6" fmla="*/ 0 w 213"/>
                <a:gd name="T7" fmla="*/ 0 h 481"/>
                <a:gd name="T8" fmla="*/ 2147483647 w 213"/>
                <a:gd name="T9" fmla="*/ 2147483647 h 481"/>
                <a:gd name="T10" fmla="*/ 2147483647 w 213"/>
                <a:gd name="T11" fmla="*/ 2147483647 h 481"/>
                <a:gd name="T12" fmla="*/ 0 w 213"/>
                <a:gd name="T13" fmla="*/ 2147483647 h 481"/>
                <a:gd name="T14" fmla="*/ 0 w 213"/>
                <a:gd name="T15" fmla="*/ 2147483647 h 4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481"/>
                <a:gd name="T26" fmla="*/ 213 w 213"/>
                <a:gd name="T27" fmla="*/ 481 h 4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481">
                  <a:moveTo>
                    <a:pt x="0" y="320"/>
                  </a:moveTo>
                  <a:lnTo>
                    <a:pt x="71" y="24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212" y="160"/>
                  </a:lnTo>
                  <a:lnTo>
                    <a:pt x="212" y="320"/>
                  </a:lnTo>
                  <a:lnTo>
                    <a:pt x="0" y="480"/>
                  </a:lnTo>
                  <a:lnTo>
                    <a:pt x="0" y="32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56"/>
            <p:cNvSpPr>
              <a:spLocks noChangeArrowheads="1"/>
            </p:cNvSpPr>
            <p:nvPr/>
          </p:nvSpPr>
          <p:spPr bwMode="auto">
            <a:xfrm rot="5400000">
              <a:off x="4240011" y="3857860"/>
              <a:ext cx="738126" cy="305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ALU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58"/>
            <p:cNvSpPr>
              <a:spLocks noChangeArrowheads="1"/>
            </p:cNvSpPr>
            <p:nvPr/>
          </p:nvSpPr>
          <p:spPr bwMode="auto">
            <a:xfrm>
              <a:off x="3094471" y="3775583"/>
              <a:ext cx="314582" cy="318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IF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0" name="Group 59"/>
            <p:cNvGrpSpPr>
              <a:grpSpLocks/>
            </p:cNvGrpSpPr>
            <p:nvPr/>
          </p:nvGrpSpPr>
          <p:grpSpPr bwMode="auto">
            <a:xfrm>
              <a:off x="3116305" y="3764019"/>
              <a:ext cx="494921" cy="556967"/>
              <a:chOff x="1770" y="2080"/>
              <a:chExt cx="340" cy="289"/>
            </a:xfrm>
          </p:grpSpPr>
          <p:sp>
            <p:nvSpPr>
              <p:cNvPr id="13634" name="Freeform 60"/>
              <p:cNvSpPr>
                <a:spLocks/>
              </p:cNvSpPr>
              <p:nvPr/>
            </p:nvSpPr>
            <p:spPr bwMode="auto">
              <a:xfrm>
                <a:off x="1770" y="2080"/>
                <a:ext cx="170" cy="289"/>
              </a:xfrm>
              <a:custGeom>
                <a:avLst/>
                <a:gdLst>
                  <a:gd name="T0" fmla="*/ 169 w 170"/>
                  <a:gd name="T1" fmla="*/ 0 h 289"/>
                  <a:gd name="T2" fmla="*/ 0 w 170"/>
                  <a:gd name="T3" fmla="*/ 0 h 289"/>
                  <a:gd name="T4" fmla="*/ 0 w 170"/>
                  <a:gd name="T5" fmla="*/ 288 h 289"/>
                  <a:gd name="T6" fmla="*/ 169 w 170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0"/>
                  <a:gd name="T13" fmla="*/ 0 h 289"/>
                  <a:gd name="T14" fmla="*/ 170 w 170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0" h="289">
                    <a:moveTo>
                      <a:pt x="169" y="0"/>
                    </a:moveTo>
                    <a:lnTo>
                      <a:pt x="0" y="0"/>
                    </a:lnTo>
                    <a:lnTo>
                      <a:pt x="0" y="288"/>
                    </a:lnTo>
                    <a:lnTo>
                      <a:pt x="169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35" name="Freeform 61"/>
              <p:cNvSpPr>
                <a:spLocks/>
              </p:cNvSpPr>
              <p:nvPr/>
            </p:nvSpPr>
            <p:spPr bwMode="auto">
              <a:xfrm>
                <a:off x="1939" y="2080"/>
                <a:ext cx="171" cy="289"/>
              </a:xfrm>
              <a:custGeom>
                <a:avLst/>
                <a:gdLst>
                  <a:gd name="T0" fmla="*/ 0 w 171"/>
                  <a:gd name="T1" fmla="*/ 0 h 289"/>
                  <a:gd name="T2" fmla="*/ 170 w 171"/>
                  <a:gd name="T3" fmla="*/ 0 h 289"/>
                  <a:gd name="T4" fmla="*/ 170 w 171"/>
                  <a:gd name="T5" fmla="*/ 288 h 289"/>
                  <a:gd name="T6" fmla="*/ 0 w 171"/>
                  <a:gd name="T7" fmla="*/ 288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289"/>
                  <a:gd name="T14" fmla="*/ 171 w 171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289">
                    <a:moveTo>
                      <a:pt x="0" y="0"/>
                    </a:moveTo>
                    <a:lnTo>
                      <a:pt x="170" y="0"/>
                    </a:lnTo>
                    <a:lnTo>
                      <a:pt x="170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1" name="Rectangle 62"/>
            <p:cNvSpPr>
              <a:spLocks noChangeArrowheads="1"/>
            </p:cNvSpPr>
            <p:nvPr/>
          </p:nvSpPr>
          <p:spPr bwMode="auto">
            <a:xfrm>
              <a:off x="3764068" y="3785219"/>
              <a:ext cx="475997" cy="404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Line 63"/>
            <p:cNvSpPr>
              <a:spLocks noChangeShapeType="1"/>
            </p:cNvSpPr>
            <p:nvPr/>
          </p:nvSpPr>
          <p:spPr bwMode="auto">
            <a:xfrm>
              <a:off x="3606859" y="4041539"/>
              <a:ext cx="16303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4"/>
            <p:cNvSpPr>
              <a:spLocks/>
            </p:cNvSpPr>
            <p:nvPr/>
          </p:nvSpPr>
          <p:spPr bwMode="auto">
            <a:xfrm>
              <a:off x="3708755" y="3856525"/>
              <a:ext cx="69871" cy="186941"/>
            </a:xfrm>
            <a:custGeom>
              <a:avLst/>
              <a:gdLst>
                <a:gd name="T0" fmla="*/ 0 w 48"/>
                <a:gd name="T1" fmla="*/ 2147483647 h 97"/>
                <a:gd name="T2" fmla="*/ 0 w 48"/>
                <a:gd name="T3" fmla="*/ 0 h 97"/>
                <a:gd name="T4" fmla="*/ 2147483647 w 48"/>
                <a:gd name="T5" fmla="*/ 0 h 97"/>
                <a:gd name="T6" fmla="*/ 2147483647 w 48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97"/>
                <a:gd name="T14" fmla="*/ 48 w 48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97">
                  <a:moveTo>
                    <a:pt x="0" y="96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Line 65"/>
            <p:cNvSpPr>
              <a:spLocks noChangeShapeType="1"/>
            </p:cNvSpPr>
            <p:nvPr/>
          </p:nvSpPr>
          <p:spPr bwMode="auto">
            <a:xfrm>
              <a:off x="4212409" y="3856525"/>
              <a:ext cx="2518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66"/>
            <p:cNvSpPr>
              <a:spLocks noChangeArrowheads="1"/>
            </p:cNvSpPr>
            <p:nvPr/>
          </p:nvSpPr>
          <p:spPr bwMode="auto">
            <a:xfrm>
              <a:off x="4953335" y="3775583"/>
              <a:ext cx="580805" cy="404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Mem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Freeform 68"/>
            <p:cNvSpPr>
              <a:spLocks/>
            </p:cNvSpPr>
            <p:nvPr/>
          </p:nvSpPr>
          <p:spPr bwMode="auto">
            <a:xfrm>
              <a:off x="5021751" y="3764019"/>
              <a:ext cx="235815" cy="556967"/>
            </a:xfrm>
            <a:custGeom>
              <a:avLst/>
              <a:gdLst>
                <a:gd name="T0" fmla="*/ 2147483647 w 162"/>
                <a:gd name="T1" fmla="*/ 0 h 289"/>
                <a:gd name="T2" fmla="*/ 0 w 162"/>
                <a:gd name="T3" fmla="*/ 0 h 289"/>
                <a:gd name="T4" fmla="*/ 0 w 162"/>
                <a:gd name="T5" fmla="*/ 2147483647 h 289"/>
                <a:gd name="T6" fmla="*/ 2147483647 w 162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289"/>
                <a:gd name="T14" fmla="*/ 162 w 16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289">
                  <a:moveTo>
                    <a:pt x="16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6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Freeform 69"/>
            <p:cNvSpPr>
              <a:spLocks/>
            </p:cNvSpPr>
            <p:nvPr/>
          </p:nvSpPr>
          <p:spPr bwMode="auto">
            <a:xfrm>
              <a:off x="5256110" y="3764019"/>
              <a:ext cx="238726" cy="556967"/>
            </a:xfrm>
            <a:custGeom>
              <a:avLst/>
              <a:gdLst>
                <a:gd name="T0" fmla="*/ 0 w 164"/>
                <a:gd name="T1" fmla="*/ 0 h 289"/>
                <a:gd name="T2" fmla="*/ 2147483647 w 164"/>
                <a:gd name="T3" fmla="*/ 0 h 289"/>
                <a:gd name="T4" fmla="*/ 2147483647 w 164"/>
                <a:gd name="T5" fmla="*/ 2147483647 h 289"/>
                <a:gd name="T6" fmla="*/ 0 w 164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289"/>
                <a:gd name="T14" fmla="*/ 164 w 164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289">
                  <a:moveTo>
                    <a:pt x="0" y="0"/>
                  </a:moveTo>
                  <a:lnTo>
                    <a:pt x="163" y="0"/>
                  </a:lnTo>
                  <a:lnTo>
                    <a:pt x="163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70"/>
            <p:cNvSpPr>
              <a:spLocks noChangeArrowheads="1"/>
            </p:cNvSpPr>
            <p:nvPr/>
          </p:nvSpPr>
          <p:spPr bwMode="auto">
            <a:xfrm>
              <a:off x="5669514" y="3775583"/>
              <a:ext cx="475998" cy="404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Reg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Freeform 72"/>
            <p:cNvSpPr>
              <a:spLocks/>
            </p:cNvSpPr>
            <p:nvPr/>
          </p:nvSpPr>
          <p:spPr bwMode="auto">
            <a:xfrm>
              <a:off x="5702994" y="3764019"/>
              <a:ext cx="206703" cy="556967"/>
            </a:xfrm>
            <a:custGeom>
              <a:avLst/>
              <a:gdLst>
                <a:gd name="T0" fmla="*/ 2147483647 w 142"/>
                <a:gd name="T1" fmla="*/ 0 h 289"/>
                <a:gd name="T2" fmla="*/ 0 w 142"/>
                <a:gd name="T3" fmla="*/ 0 h 289"/>
                <a:gd name="T4" fmla="*/ 0 w 142"/>
                <a:gd name="T5" fmla="*/ 2147483647 h 289"/>
                <a:gd name="T6" fmla="*/ 2147483647 w 142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"/>
                <a:gd name="T13" fmla="*/ 0 h 289"/>
                <a:gd name="T14" fmla="*/ 142 w 142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" h="289">
                  <a:moveTo>
                    <a:pt x="141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141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Freeform 73"/>
            <p:cNvSpPr>
              <a:spLocks/>
            </p:cNvSpPr>
            <p:nvPr/>
          </p:nvSpPr>
          <p:spPr bwMode="auto">
            <a:xfrm>
              <a:off x="5908241" y="3764019"/>
              <a:ext cx="208158" cy="556967"/>
            </a:xfrm>
            <a:custGeom>
              <a:avLst/>
              <a:gdLst>
                <a:gd name="T0" fmla="*/ 0 w 143"/>
                <a:gd name="T1" fmla="*/ 0 h 289"/>
                <a:gd name="T2" fmla="*/ 2147483647 w 143"/>
                <a:gd name="T3" fmla="*/ 0 h 289"/>
                <a:gd name="T4" fmla="*/ 2147483647 w 143"/>
                <a:gd name="T5" fmla="*/ 2147483647 h 289"/>
                <a:gd name="T6" fmla="*/ 0 w 143"/>
                <a:gd name="T7" fmla="*/ 2147483647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3"/>
                <a:gd name="T13" fmla="*/ 0 h 289"/>
                <a:gd name="T14" fmla="*/ 143 w 143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3" h="289">
                  <a:moveTo>
                    <a:pt x="0" y="0"/>
                  </a:moveTo>
                  <a:lnTo>
                    <a:pt x="142" y="0"/>
                  </a:lnTo>
                  <a:lnTo>
                    <a:pt x="142" y="288"/>
                  </a:lnTo>
                  <a:lnTo>
                    <a:pt x="0" y="288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Line 74"/>
            <p:cNvSpPr>
              <a:spLocks noChangeShapeType="1"/>
            </p:cNvSpPr>
            <p:nvPr/>
          </p:nvSpPr>
          <p:spPr bwMode="auto">
            <a:xfrm>
              <a:off x="5477369" y="4041539"/>
              <a:ext cx="22562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75"/>
            <p:cNvSpPr>
              <a:spLocks noChangeShapeType="1"/>
            </p:cNvSpPr>
            <p:nvPr/>
          </p:nvSpPr>
          <p:spPr bwMode="auto">
            <a:xfrm>
              <a:off x="4772834" y="4041539"/>
              <a:ext cx="24891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6"/>
            <p:cNvSpPr>
              <a:spLocks/>
            </p:cNvSpPr>
            <p:nvPr/>
          </p:nvSpPr>
          <p:spPr bwMode="auto">
            <a:xfrm>
              <a:off x="4960614" y="4041539"/>
              <a:ext cx="627384" cy="371955"/>
            </a:xfrm>
            <a:custGeom>
              <a:avLst/>
              <a:gdLst>
                <a:gd name="T0" fmla="*/ 0 w 431"/>
                <a:gd name="T1" fmla="*/ 0 h 193"/>
                <a:gd name="T2" fmla="*/ 0 w 431"/>
                <a:gd name="T3" fmla="*/ 2147483647 h 193"/>
                <a:gd name="T4" fmla="*/ 2147483647 w 431"/>
                <a:gd name="T5" fmla="*/ 2147483647 h 193"/>
                <a:gd name="T6" fmla="*/ 2147483647 w 431"/>
                <a:gd name="T7" fmla="*/ 2147483647 h 193"/>
                <a:gd name="T8" fmla="*/ 2147483647 w 431"/>
                <a:gd name="T9" fmla="*/ 0 h 1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"/>
                <a:gd name="T16" fmla="*/ 0 h 193"/>
                <a:gd name="T17" fmla="*/ 431 w 431"/>
                <a:gd name="T18" fmla="*/ 193 h 1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" h="193">
                  <a:moveTo>
                    <a:pt x="0" y="0"/>
                  </a:moveTo>
                  <a:lnTo>
                    <a:pt x="0" y="192"/>
                  </a:lnTo>
                  <a:lnTo>
                    <a:pt x="391" y="192"/>
                  </a:lnTo>
                  <a:lnTo>
                    <a:pt x="391" y="64"/>
                  </a:lnTo>
                  <a:lnTo>
                    <a:pt x="430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04" name="Freeform 77"/>
            <p:cNvSpPr>
              <a:spLocks/>
            </p:cNvSpPr>
            <p:nvPr/>
          </p:nvSpPr>
          <p:spPr bwMode="auto">
            <a:xfrm>
              <a:off x="4359430" y="4031904"/>
              <a:ext cx="490555" cy="535767"/>
            </a:xfrm>
            <a:custGeom>
              <a:avLst/>
              <a:gdLst>
                <a:gd name="T0" fmla="*/ 0 w 337"/>
                <a:gd name="T1" fmla="*/ 2147483647 h 278"/>
                <a:gd name="T2" fmla="*/ 0 w 337"/>
                <a:gd name="T3" fmla="*/ 2147483647 h 278"/>
                <a:gd name="T4" fmla="*/ 2147483647 w 337"/>
                <a:gd name="T5" fmla="*/ 2147483647 h 278"/>
                <a:gd name="T6" fmla="*/ 2147483647 w 337"/>
                <a:gd name="T7" fmla="*/ 2147483647 h 278"/>
                <a:gd name="T8" fmla="*/ 2147483647 w 337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7"/>
                <a:gd name="T16" fmla="*/ 0 h 278"/>
                <a:gd name="T17" fmla="*/ 337 w 337"/>
                <a:gd name="T18" fmla="*/ 278 h 2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7" h="278">
                  <a:moveTo>
                    <a:pt x="0" y="101"/>
                  </a:moveTo>
                  <a:lnTo>
                    <a:pt x="0" y="277"/>
                  </a:lnTo>
                  <a:lnTo>
                    <a:pt x="294" y="277"/>
                  </a:lnTo>
                  <a:lnTo>
                    <a:pt x="294" y="90"/>
                  </a:lnTo>
                  <a:lnTo>
                    <a:pt x="336" y="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505" name="Group 110"/>
            <p:cNvGrpSpPr>
              <a:grpSpLocks/>
            </p:cNvGrpSpPr>
            <p:nvPr/>
          </p:nvGrpSpPr>
          <p:grpSpPr bwMode="auto">
            <a:xfrm>
              <a:off x="5619692" y="4363984"/>
              <a:ext cx="3051050" cy="988665"/>
              <a:chOff x="5052134" y="4379749"/>
              <a:chExt cx="3051050" cy="988665"/>
            </a:xfrm>
          </p:grpSpPr>
          <p:grpSp>
            <p:nvGrpSpPr>
              <p:cNvPr id="13509" name="Group 78"/>
              <p:cNvGrpSpPr>
                <a:grpSpLocks/>
              </p:cNvGrpSpPr>
              <p:nvPr/>
            </p:nvGrpSpPr>
            <p:grpSpPr bwMode="auto">
              <a:xfrm>
                <a:off x="6396182" y="4379749"/>
                <a:ext cx="317332" cy="926994"/>
                <a:chOff x="3545" y="2496"/>
                <a:chExt cx="218" cy="481"/>
              </a:xfrm>
            </p:grpSpPr>
            <p:sp>
              <p:nvSpPr>
                <p:cNvPr id="13632" name="Freeform 79"/>
                <p:cNvSpPr>
                  <a:spLocks/>
                </p:cNvSpPr>
                <p:nvPr/>
              </p:nvSpPr>
              <p:spPr bwMode="auto">
                <a:xfrm>
                  <a:off x="3550" y="2496"/>
                  <a:ext cx="213" cy="481"/>
                </a:xfrm>
                <a:custGeom>
                  <a:avLst/>
                  <a:gdLst>
                    <a:gd name="T0" fmla="*/ 0 w 213"/>
                    <a:gd name="T1" fmla="*/ 320 h 481"/>
                    <a:gd name="T2" fmla="*/ 71 w 213"/>
                    <a:gd name="T3" fmla="*/ 240 h 481"/>
                    <a:gd name="T4" fmla="*/ 0 w 213"/>
                    <a:gd name="T5" fmla="*/ 160 h 481"/>
                    <a:gd name="T6" fmla="*/ 0 w 213"/>
                    <a:gd name="T7" fmla="*/ 0 h 481"/>
                    <a:gd name="T8" fmla="*/ 212 w 213"/>
                    <a:gd name="T9" fmla="*/ 160 h 481"/>
                    <a:gd name="T10" fmla="*/ 212 w 213"/>
                    <a:gd name="T11" fmla="*/ 320 h 481"/>
                    <a:gd name="T12" fmla="*/ 0 w 213"/>
                    <a:gd name="T13" fmla="*/ 480 h 481"/>
                    <a:gd name="T14" fmla="*/ 0 w 213"/>
                    <a:gd name="T15" fmla="*/ 320 h 48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3"/>
                    <a:gd name="T25" fmla="*/ 0 h 481"/>
                    <a:gd name="T26" fmla="*/ 213 w 213"/>
                    <a:gd name="T27" fmla="*/ 481 h 48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3" h="481">
                      <a:moveTo>
                        <a:pt x="0" y="320"/>
                      </a:moveTo>
                      <a:lnTo>
                        <a:pt x="71" y="240"/>
                      </a:lnTo>
                      <a:lnTo>
                        <a:pt x="0" y="160"/>
                      </a:lnTo>
                      <a:lnTo>
                        <a:pt x="0" y="0"/>
                      </a:lnTo>
                      <a:lnTo>
                        <a:pt x="212" y="160"/>
                      </a:lnTo>
                      <a:lnTo>
                        <a:pt x="212" y="320"/>
                      </a:lnTo>
                      <a:lnTo>
                        <a:pt x="0" y="480"/>
                      </a:lnTo>
                      <a:lnTo>
                        <a:pt x="0" y="320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633" name="Rectangle 80"/>
                <p:cNvSpPr>
                  <a:spLocks noChangeArrowheads="1"/>
                </p:cNvSpPr>
                <p:nvPr/>
              </p:nvSpPr>
              <p:spPr bwMode="auto">
                <a:xfrm rot="5400000">
                  <a:off x="3458" y="2615"/>
                  <a:ext cx="383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6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ALU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3510" name="Rectangle 81"/>
              <p:cNvSpPr>
                <a:spLocks noChangeArrowheads="1"/>
              </p:cNvSpPr>
              <p:nvPr/>
            </p:nvSpPr>
            <p:spPr bwMode="auto">
              <a:xfrm>
                <a:off x="5721741" y="4585963"/>
                <a:ext cx="475997" cy="404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Reg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3511" name="Group 82"/>
              <p:cNvGrpSpPr>
                <a:grpSpLocks/>
              </p:cNvGrpSpPr>
              <p:nvPr/>
            </p:nvGrpSpPr>
            <p:grpSpPr bwMode="auto">
              <a:xfrm>
                <a:off x="5743583" y="4564763"/>
                <a:ext cx="430874" cy="556967"/>
                <a:chOff x="3084" y="2592"/>
                <a:chExt cx="296" cy="289"/>
              </a:xfrm>
            </p:grpSpPr>
            <p:sp>
              <p:nvSpPr>
                <p:cNvPr id="13630" name="Freeform 83"/>
                <p:cNvSpPr>
                  <a:spLocks/>
                </p:cNvSpPr>
                <p:nvPr/>
              </p:nvSpPr>
              <p:spPr bwMode="auto">
                <a:xfrm>
                  <a:off x="3084" y="2592"/>
                  <a:ext cx="149" cy="289"/>
                </a:xfrm>
                <a:custGeom>
                  <a:avLst/>
                  <a:gdLst>
                    <a:gd name="T0" fmla="*/ 148 w 149"/>
                    <a:gd name="T1" fmla="*/ 0 h 289"/>
                    <a:gd name="T2" fmla="*/ 0 w 149"/>
                    <a:gd name="T3" fmla="*/ 0 h 289"/>
                    <a:gd name="T4" fmla="*/ 0 w 149"/>
                    <a:gd name="T5" fmla="*/ 288 h 289"/>
                    <a:gd name="T6" fmla="*/ 148 w 149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9"/>
                    <a:gd name="T13" fmla="*/ 0 h 289"/>
                    <a:gd name="T14" fmla="*/ 149 w 149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9" h="289">
                      <a:moveTo>
                        <a:pt x="148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48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631" name="Freeform 84"/>
                <p:cNvSpPr>
                  <a:spLocks/>
                </p:cNvSpPr>
                <p:nvPr/>
              </p:nvSpPr>
              <p:spPr bwMode="auto">
                <a:xfrm>
                  <a:off x="3232" y="2592"/>
                  <a:ext cx="148" cy="289"/>
                </a:xfrm>
                <a:custGeom>
                  <a:avLst/>
                  <a:gdLst>
                    <a:gd name="T0" fmla="*/ 0 w 148"/>
                    <a:gd name="T1" fmla="*/ 0 h 289"/>
                    <a:gd name="T2" fmla="*/ 147 w 148"/>
                    <a:gd name="T3" fmla="*/ 0 h 289"/>
                    <a:gd name="T4" fmla="*/ 147 w 148"/>
                    <a:gd name="T5" fmla="*/ 288 h 289"/>
                    <a:gd name="T6" fmla="*/ 0 w 148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8"/>
                    <a:gd name="T13" fmla="*/ 0 h 289"/>
                    <a:gd name="T14" fmla="*/ 148 w 148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8" h="289">
                      <a:moveTo>
                        <a:pt x="0" y="0"/>
                      </a:moveTo>
                      <a:lnTo>
                        <a:pt x="147" y="0"/>
                      </a:lnTo>
                      <a:lnTo>
                        <a:pt x="147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3512" name="Line 85"/>
              <p:cNvSpPr>
                <a:spLocks noChangeShapeType="1"/>
              </p:cNvSpPr>
              <p:nvPr/>
            </p:nvSpPr>
            <p:spPr bwMode="auto">
              <a:xfrm>
                <a:off x="5564531" y="4842282"/>
                <a:ext cx="16303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13" name="Freeform 86"/>
              <p:cNvSpPr>
                <a:spLocks/>
              </p:cNvSpPr>
              <p:nvPr/>
            </p:nvSpPr>
            <p:spPr bwMode="auto">
              <a:xfrm>
                <a:off x="5666426" y="4657269"/>
                <a:ext cx="69871" cy="186941"/>
              </a:xfrm>
              <a:custGeom>
                <a:avLst/>
                <a:gdLst>
                  <a:gd name="T0" fmla="*/ 0 w 48"/>
                  <a:gd name="T1" fmla="*/ 2147483647 h 97"/>
                  <a:gd name="T2" fmla="*/ 0 w 48"/>
                  <a:gd name="T3" fmla="*/ 0 h 97"/>
                  <a:gd name="T4" fmla="*/ 2147483647 w 48"/>
                  <a:gd name="T5" fmla="*/ 0 h 97"/>
                  <a:gd name="T6" fmla="*/ 2147483647 w 48"/>
                  <a:gd name="T7" fmla="*/ 0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97"/>
                  <a:gd name="T14" fmla="*/ 48 w 48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97">
                    <a:moveTo>
                      <a:pt x="0" y="96"/>
                    </a:moveTo>
                    <a:lnTo>
                      <a:pt x="0" y="0"/>
                    </a:lnTo>
                    <a:lnTo>
                      <a:pt x="47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4" name="Line 87"/>
              <p:cNvSpPr>
                <a:spLocks noChangeShapeType="1"/>
              </p:cNvSpPr>
              <p:nvPr/>
            </p:nvSpPr>
            <p:spPr bwMode="auto">
              <a:xfrm>
                <a:off x="6170082" y="4657269"/>
                <a:ext cx="25182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15" name="Rectangle 88"/>
              <p:cNvSpPr>
                <a:spLocks noChangeArrowheads="1"/>
              </p:cNvSpPr>
              <p:nvPr/>
            </p:nvSpPr>
            <p:spPr bwMode="auto">
              <a:xfrm>
                <a:off x="6911007" y="4576326"/>
                <a:ext cx="580805" cy="404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Mem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3516" name="Group 89"/>
              <p:cNvGrpSpPr>
                <a:grpSpLocks/>
              </p:cNvGrpSpPr>
              <p:nvPr/>
            </p:nvGrpSpPr>
            <p:grpSpPr bwMode="auto">
              <a:xfrm>
                <a:off x="6979413" y="4564763"/>
                <a:ext cx="473084" cy="556967"/>
                <a:chOff x="3933" y="2592"/>
                <a:chExt cx="325" cy="289"/>
              </a:xfrm>
            </p:grpSpPr>
            <p:sp>
              <p:nvSpPr>
                <p:cNvPr id="13628" name="Freeform 90"/>
                <p:cNvSpPr>
                  <a:spLocks/>
                </p:cNvSpPr>
                <p:nvPr/>
              </p:nvSpPr>
              <p:spPr bwMode="auto">
                <a:xfrm>
                  <a:off x="3933" y="2592"/>
                  <a:ext cx="162" cy="289"/>
                </a:xfrm>
                <a:custGeom>
                  <a:avLst/>
                  <a:gdLst>
                    <a:gd name="T0" fmla="*/ 161 w 162"/>
                    <a:gd name="T1" fmla="*/ 0 h 289"/>
                    <a:gd name="T2" fmla="*/ 0 w 162"/>
                    <a:gd name="T3" fmla="*/ 0 h 289"/>
                    <a:gd name="T4" fmla="*/ 0 w 162"/>
                    <a:gd name="T5" fmla="*/ 288 h 289"/>
                    <a:gd name="T6" fmla="*/ 161 w 162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2"/>
                    <a:gd name="T13" fmla="*/ 0 h 289"/>
                    <a:gd name="T14" fmla="*/ 162 w 162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2" h="289">
                      <a:moveTo>
                        <a:pt x="161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61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629" name="Freeform 91"/>
                <p:cNvSpPr>
                  <a:spLocks/>
                </p:cNvSpPr>
                <p:nvPr/>
              </p:nvSpPr>
              <p:spPr bwMode="auto">
                <a:xfrm>
                  <a:off x="4094" y="2592"/>
                  <a:ext cx="164" cy="289"/>
                </a:xfrm>
                <a:custGeom>
                  <a:avLst/>
                  <a:gdLst>
                    <a:gd name="T0" fmla="*/ 0 w 164"/>
                    <a:gd name="T1" fmla="*/ 0 h 289"/>
                    <a:gd name="T2" fmla="*/ 163 w 164"/>
                    <a:gd name="T3" fmla="*/ 0 h 289"/>
                    <a:gd name="T4" fmla="*/ 163 w 164"/>
                    <a:gd name="T5" fmla="*/ 288 h 289"/>
                    <a:gd name="T6" fmla="*/ 0 w 164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4"/>
                    <a:gd name="T13" fmla="*/ 0 h 289"/>
                    <a:gd name="T14" fmla="*/ 164 w 164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4" h="289">
                      <a:moveTo>
                        <a:pt x="0" y="0"/>
                      </a:moveTo>
                      <a:lnTo>
                        <a:pt x="163" y="0"/>
                      </a:lnTo>
                      <a:lnTo>
                        <a:pt x="163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3606" name="Rectangle 92"/>
              <p:cNvSpPr>
                <a:spLocks noChangeArrowheads="1"/>
              </p:cNvSpPr>
              <p:nvPr/>
            </p:nvSpPr>
            <p:spPr bwMode="auto">
              <a:xfrm>
                <a:off x="7627186" y="4576326"/>
                <a:ext cx="475998" cy="404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0488" tIns="44450" rIns="90488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Reg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3613" name="Group 93"/>
              <p:cNvGrpSpPr>
                <a:grpSpLocks/>
              </p:cNvGrpSpPr>
              <p:nvPr/>
            </p:nvGrpSpPr>
            <p:grpSpPr bwMode="auto">
              <a:xfrm>
                <a:off x="7660667" y="4564763"/>
                <a:ext cx="413404" cy="556967"/>
                <a:chOff x="4401" y="2592"/>
                <a:chExt cx="284" cy="289"/>
              </a:xfrm>
            </p:grpSpPr>
            <p:sp>
              <p:nvSpPr>
                <p:cNvPr id="13626" name="Freeform 94"/>
                <p:cNvSpPr>
                  <a:spLocks/>
                </p:cNvSpPr>
                <p:nvPr/>
              </p:nvSpPr>
              <p:spPr bwMode="auto">
                <a:xfrm>
                  <a:off x="4401" y="2592"/>
                  <a:ext cx="142" cy="289"/>
                </a:xfrm>
                <a:custGeom>
                  <a:avLst/>
                  <a:gdLst>
                    <a:gd name="T0" fmla="*/ 141 w 142"/>
                    <a:gd name="T1" fmla="*/ 0 h 289"/>
                    <a:gd name="T2" fmla="*/ 0 w 142"/>
                    <a:gd name="T3" fmla="*/ 0 h 289"/>
                    <a:gd name="T4" fmla="*/ 0 w 142"/>
                    <a:gd name="T5" fmla="*/ 288 h 289"/>
                    <a:gd name="T6" fmla="*/ 141 w 142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2"/>
                    <a:gd name="T13" fmla="*/ 0 h 289"/>
                    <a:gd name="T14" fmla="*/ 142 w 142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2" h="289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141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627" name="Freeform 95"/>
                <p:cNvSpPr>
                  <a:spLocks/>
                </p:cNvSpPr>
                <p:nvPr/>
              </p:nvSpPr>
              <p:spPr bwMode="auto">
                <a:xfrm>
                  <a:off x="4542" y="2592"/>
                  <a:ext cx="143" cy="289"/>
                </a:xfrm>
                <a:custGeom>
                  <a:avLst/>
                  <a:gdLst>
                    <a:gd name="T0" fmla="*/ 0 w 143"/>
                    <a:gd name="T1" fmla="*/ 0 h 289"/>
                    <a:gd name="T2" fmla="*/ 142 w 143"/>
                    <a:gd name="T3" fmla="*/ 0 h 289"/>
                    <a:gd name="T4" fmla="*/ 142 w 143"/>
                    <a:gd name="T5" fmla="*/ 288 h 289"/>
                    <a:gd name="T6" fmla="*/ 0 w 143"/>
                    <a:gd name="T7" fmla="*/ 288 h 28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3"/>
                    <a:gd name="T13" fmla="*/ 0 h 289"/>
                    <a:gd name="T14" fmla="*/ 143 w 143"/>
                    <a:gd name="T15" fmla="*/ 289 h 28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3" h="289">
                      <a:moveTo>
                        <a:pt x="0" y="0"/>
                      </a:moveTo>
                      <a:lnTo>
                        <a:pt x="142" y="0"/>
                      </a:lnTo>
                      <a:lnTo>
                        <a:pt x="142" y="288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3614" name="Line 96"/>
              <p:cNvSpPr>
                <a:spLocks noChangeShapeType="1"/>
              </p:cNvSpPr>
              <p:nvPr/>
            </p:nvSpPr>
            <p:spPr bwMode="auto">
              <a:xfrm>
                <a:off x="7435040" y="4842282"/>
                <a:ext cx="22562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15" name="Line 97"/>
              <p:cNvSpPr>
                <a:spLocks noChangeShapeType="1"/>
              </p:cNvSpPr>
              <p:nvPr/>
            </p:nvSpPr>
            <p:spPr bwMode="auto">
              <a:xfrm>
                <a:off x="6730505" y="4842282"/>
                <a:ext cx="24891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16" name="Freeform 98"/>
              <p:cNvSpPr>
                <a:spLocks/>
              </p:cNvSpPr>
              <p:nvPr/>
            </p:nvSpPr>
            <p:spPr bwMode="auto">
              <a:xfrm>
                <a:off x="6918285" y="4842282"/>
                <a:ext cx="627384" cy="371955"/>
              </a:xfrm>
              <a:custGeom>
                <a:avLst/>
                <a:gdLst>
                  <a:gd name="T0" fmla="*/ 0 w 431"/>
                  <a:gd name="T1" fmla="*/ 0 h 193"/>
                  <a:gd name="T2" fmla="*/ 0 w 431"/>
                  <a:gd name="T3" fmla="*/ 2147483647 h 193"/>
                  <a:gd name="T4" fmla="*/ 2147483647 w 431"/>
                  <a:gd name="T5" fmla="*/ 2147483647 h 193"/>
                  <a:gd name="T6" fmla="*/ 2147483647 w 431"/>
                  <a:gd name="T7" fmla="*/ 2147483647 h 193"/>
                  <a:gd name="T8" fmla="*/ 2147483647 w 431"/>
                  <a:gd name="T9" fmla="*/ 0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"/>
                  <a:gd name="T16" fmla="*/ 0 h 193"/>
                  <a:gd name="T17" fmla="*/ 431 w 431"/>
                  <a:gd name="T18" fmla="*/ 193 h 1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" h="193">
                    <a:moveTo>
                      <a:pt x="0" y="0"/>
                    </a:moveTo>
                    <a:lnTo>
                      <a:pt x="0" y="192"/>
                    </a:lnTo>
                    <a:lnTo>
                      <a:pt x="391" y="192"/>
                    </a:lnTo>
                    <a:lnTo>
                      <a:pt x="391" y="64"/>
                    </a:lnTo>
                    <a:lnTo>
                      <a:pt x="430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17" name="Line 99"/>
              <p:cNvSpPr>
                <a:spLocks noChangeShapeType="1"/>
              </p:cNvSpPr>
              <p:nvPr/>
            </p:nvSpPr>
            <p:spPr bwMode="auto">
              <a:xfrm>
                <a:off x="6170082" y="5027296"/>
                <a:ext cx="25182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18" name="Freeform 100"/>
              <p:cNvSpPr>
                <a:spLocks/>
              </p:cNvSpPr>
              <p:nvPr/>
            </p:nvSpPr>
            <p:spPr bwMode="auto">
              <a:xfrm>
                <a:off x="6317101" y="4832647"/>
                <a:ext cx="490555" cy="535767"/>
              </a:xfrm>
              <a:custGeom>
                <a:avLst/>
                <a:gdLst>
                  <a:gd name="T0" fmla="*/ 0 w 337"/>
                  <a:gd name="T1" fmla="*/ 2147483647 h 278"/>
                  <a:gd name="T2" fmla="*/ 0 w 337"/>
                  <a:gd name="T3" fmla="*/ 2147483647 h 278"/>
                  <a:gd name="T4" fmla="*/ 2147483647 w 337"/>
                  <a:gd name="T5" fmla="*/ 2147483647 h 278"/>
                  <a:gd name="T6" fmla="*/ 2147483647 w 337"/>
                  <a:gd name="T7" fmla="*/ 2147483647 h 278"/>
                  <a:gd name="T8" fmla="*/ 2147483647 w 337"/>
                  <a:gd name="T9" fmla="*/ 0 h 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"/>
                  <a:gd name="T16" fmla="*/ 0 h 278"/>
                  <a:gd name="T17" fmla="*/ 337 w 337"/>
                  <a:gd name="T18" fmla="*/ 278 h 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" h="278">
                    <a:moveTo>
                      <a:pt x="0" y="101"/>
                    </a:moveTo>
                    <a:lnTo>
                      <a:pt x="0" y="277"/>
                    </a:lnTo>
                    <a:lnTo>
                      <a:pt x="294" y="277"/>
                    </a:lnTo>
                    <a:lnTo>
                      <a:pt x="294" y="90"/>
                    </a:lnTo>
                    <a:lnTo>
                      <a:pt x="336" y="0"/>
                    </a:lnTo>
                  </a:path>
                </a:pathLst>
              </a:custGeom>
              <a:noFill/>
              <a:ln w="254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3619" name="Group 101"/>
              <p:cNvGrpSpPr>
                <a:grpSpLocks/>
              </p:cNvGrpSpPr>
              <p:nvPr/>
            </p:nvGrpSpPr>
            <p:grpSpPr bwMode="auto">
              <a:xfrm>
                <a:off x="5052134" y="4564763"/>
                <a:ext cx="516754" cy="566602"/>
                <a:chOff x="2609" y="2592"/>
                <a:chExt cx="355" cy="294"/>
              </a:xfrm>
            </p:grpSpPr>
            <p:grpSp>
              <p:nvGrpSpPr>
                <p:cNvPr id="13620" name="Group 102"/>
                <p:cNvGrpSpPr>
                  <a:grpSpLocks/>
                </p:cNvGrpSpPr>
                <p:nvPr/>
              </p:nvGrpSpPr>
              <p:grpSpPr bwMode="auto">
                <a:xfrm>
                  <a:off x="2624" y="2592"/>
                  <a:ext cx="340" cy="294"/>
                  <a:chOff x="2624" y="2592"/>
                  <a:chExt cx="340" cy="294"/>
                </a:xfrm>
              </p:grpSpPr>
              <p:sp>
                <p:nvSpPr>
                  <p:cNvPr id="13622" name="Freeform 103"/>
                  <p:cNvSpPr>
                    <a:spLocks/>
                  </p:cNvSpPr>
                  <p:nvPr/>
                </p:nvSpPr>
                <p:spPr bwMode="auto">
                  <a:xfrm>
                    <a:off x="2816" y="2597"/>
                    <a:ext cx="148" cy="289"/>
                  </a:xfrm>
                  <a:custGeom>
                    <a:avLst/>
                    <a:gdLst>
                      <a:gd name="T0" fmla="*/ 0 w 148"/>
                      <a:gd name="T1" fmla="*/ 0 h 289"/>
                      <a:gd name="T2" fmla="*/ 147 w 148"/>
                      <a:gd name="T3" fmla="*/ 0 h 289"/>
                      <a:gd name="T4" fmla="*/ 147 w 148"/>
                      <a:gd name="T5" fmla="*/ 288 h 289"/>
                      <a:gd name="T6" fmla="*/ 0 w 148"/>
                      <a:gd name="T7" fmla="*/ 288 h 28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48"/>
                      <a:gd name="T13" fmla="*/ 0 h 289"/>
                      <a:gd name="T14" fmla="*/ 148 w 148"/>
                      <a:gd name="T15" fmla="*/ 289 h 28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48" h="289">
                        <a:moveTo>
                          <a:pt x="0" y="0"/>
                        </a:moveTo>
                        <a:lnTo>
                          <a:pt x="147" y="0"/>
                        </a:lnTo>
                        <a:lnTo>
                          <a:pt x="147" y="288"/>
                        </a:lnTo>
                        <a:lnTo>
                          <a:pt x="0" y="288"/>
                        </a:lnTo>
                      </a:path>
                    </a:pathLst>
                  </a:custGeom>
                  <a:noFill/>
                  <a:ln w="25400" cap="rnd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13623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624" y="2592"/>
                    <a:ext cx="340" cy="289"/>
                    <a:chOff x="2624" y="2592"/>
                    <a:chExt cx="340" cy="289"/>
                  </a:xfrm>
                </p:grpSpPr>
                <p:sp>
                  <p:nvSpPr>
                    <p:cNvPr id="13624" name="Freeform 105"/>
                    <p:cNvSpPr>
                      <a:spLocks/>
                    </p:cNvSpPr>
                    <p:nvPr/>
                  </p:nvSpPr>
                  <p:spPr bwMode="auto">
                    <a:xfrm>
                      <a:off x="2624" y="2592"/>
                      <a:ext cx="170" cy="289"/>
                    </a:xfrm>
                    <a:custGeom>
                      <a:avLst/>
                      <a:gdLst>
                        <a:gd name="T0" fmla="*/ 169 w 170"/>
                        <a:gd name="T1" fmla="*/ 0 h 289"/>
                        <a:gd name="T2" fmla="*/ 0 w 170"/>
                        <a:gd name="T3" fmla="*/ 0 h 289"/>
                        <a:gd name="T4" fmla="*/ 0 w 170"/>
                        <a:gd name="T5" fmla="*/ 288 h 289"/>
                        <a:gd name="T6" fmla="*/ 169 w 170"/>
                        <a:gd name="T7" fmla="*/ 288 h 289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70"/>
                        <a:gd name="T13" fmla="*/ 0 h 289"/>
                        <a:gd name="T14" fmla="*/ 170 w 170"/>
                        <a:gd name="T15" fmla="*/ 289 h 289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70" h="289">
                          <a:moveTo>
                            <a:pt x="169" y="0"/>
                          </a:moveTo>
                          <a:lnTo>
                            <a:pt x="0" y="0"/>
                          </a:lnTo>
                          <a:lnTo>
                            <a:pt x="0" y="288"/>
                          </a:lnTo>
                          <a:lnTo>
                            <a:pt x="169" y="288"/>
                          </a:lnTo>
                        </a:path>
                      </a:pathLst>
                    </a:custGeom>
                    <a:noFill/>
                    <a:ln w="25400" cap="rnd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3625" name="Freeform 106"/>
                    <p:cNvSpPr>
                      <a:spLocks/>
                    </p:cNvSpPr>
                    <p:nvPr/>
                  </p:nvSpPr>
                  <p:spPr bwMode="auto">
                    <a:xfrm>
                      <a:off x="2793" y="2592"/>
                      <a:ext cx="171" cy="289"/>
                    </a:xfrm>
                    <a:custGeom>
                      <a:avLst/>
                      <a:gdLst>
                        <a:gd name="T0" fmla="*/ 0 w 171"/>
                        <a:gd name="T1" fmla="*/ 0 h 289"/>
                        <a:gd name="T2" fmla="*/ 170 w 171"/>
                        <a:gd name="T3" fmla="*/ 0 h 289"/>
                        <a:gd name="T4" fmla="*/ 170 w 171"/>
                        <a:gd name="T5" fmla="*/ 288 h 289"/>
                        <a:gd name="T6" fmla="*/ 0 w 171"/>
                        <a:gd name="T7" fmla="*/ 288 h 289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71"/>
                        <a:gd name="T13" fmla="*/ 0 h 289"/>
                        <a:gd name="T14" fmla="*/ 171 w 171"/>
                        <a:gd name="T15" fmla="*/ 289 h 289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71" h="289">
                          <a:moveTo>
                            <a:pt x="0" y="0"/>
                          </a:moveTo>
                          <a:lnTo>
                            <a:pt x="170" y="0"/>
                          </a:lnTo>
                          <a:lnTo>
                            <a:pt x="170" y="288"/>
                          </a:lnTo>
                          <a:lnTo>
                            <a:pt x="0" y="288"/>
                          </a:lnTo>
                        </a:path>
                      </a:pathLst>
                    </a:custGeom>
                    <a:noFill/>
                    <a:ln w="25400" cap="rnd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</p:grpSp>
            <p:sp>
              <p:nvSpPr>
                <p:cNvPr id="13621" name="Rectangle 107"/>
                <p:cNvSpPr>
                  <a:spLocks noChangeArrowheads="1"/>
                </p:cNvSpPr>
                <p:nvPr/>
              </p:nvSpPr>
              <p:spPr bwMode="auto">
                <a:xfrm>
                  <a:off x="2609" y="2646"/>
                  <a:ext cx="216" cy="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0488" tIns="44450" rIns="90488" bIns="4445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6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IF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13506" name="Rectangle 66"/>
            <p:cNvSpPr>
              <a:spLocks noChangeArrowheads="1"/>
            </p:cNvSpPr>
            <p:nvPr/>
          </p:nvSpPr>
          <p:spPr bwMode="auto">
            <a:xfrm>
              <a:off x="3618973" y="4688500"/>
              <a:ext cx="613522" cy="355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rgbClr val="FFFF66"/>
                  </a:solidFill>
                  <a:effectLst/>
                  <a:latin typeface="Times New Roman" pitchFamily="18" charset="0"/>
                  <a:cs typeface="Arial" pitchFamily="34" charset="0"/>
                </a:rPr>
                <a:t>Stall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07" name="Rectangle 66"/>
            <p:cNvSpPr>
              <a:spLocks noChangeArrowheads="1"/>
            </p:cNvSpPr>
            <p:nvPr/>
          </p:nvSpPr>
          <p:spPr bwMode="auto">
            <a:xfrm>
              <a:off x="4276929" y="4672524"/>
              <a:ext cx="682753" cy="355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rgbClr val="FFFF66"/>
                  </a:solidFill>
                  <a:effectLst/>
                  <a:latin typeface="Times New Roman" pitchFamily="18" charset="0"/>
                  <a:cs typeface="Arial" pitchFamily="34" charset="0"/>
                </a:rPr>
                <a:t>Stall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08" name="Rectangle 66"/>
            <p:cNvSpPr>
              <a:spLocks noChangeArrowheads="1"/>
            </p:cNvSpPr>
            <p:nvPr/>
          </p:nvSpPr>
          <p:spPr bwMode="auto">
            <a:xfrm>
              <a:off x="4870763" y="4683035"/>
              <a:ext cx="682753" cy="355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rgbClr val="FFFF66"/>
                  </a:solidFill>
                  <a:effectLst/>
                  <a:latin typeface="Times New Roman" pitchFamily="18" charset="0"/>
                  <a:cs typeface="Arial" pitchFamily="34" charset="0"/>
                </a:rPr>
                <a:t>Stall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712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Hazards </a:t>
            </a: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Redo Fetch after branch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Delayed branching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Branch prediction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Multiple Streams</a:t>
            </a:r>
          </a:p>
        </p:txBody>
      </p:sp>
    </p:spTree>
    <p:extLst>
      <p:ext uri="{BB962C8B-B14F-4D97-AF65-F5344CB8AC3E}">
        <p14:creationId xmlns:p14="http://schemas.microsoft.com/office/powerpoint/2010/main" val="79298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Process</a:t>
            </a:r>
          </a:p>
        </p:txBody>
      </p:sp>
      <p:sp>
        <p:nvSpPr>
          <p:cNvPr id="22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 err="1"/>
              <a:t>Datapath</a:t>
            </a:r>
            <a:r>
              <a:rPr lang="en-US" sz="2400" b="1" dirty="0"/>
              <a:t>: </a:t>
            </a:r>
          </a:p>
          <a:p>
            <a:pPr marL="0" indent="0">
              <a:buNone/>
            </a:pPr>
            <a:r>
              <a:rPr lang="en-US" sz="2400" b="1" dirty="0"/>
              <a:t>	</a:t>
            </a:r>
            <a:r>
              <a:rPr lang="en-US" sz="2400" b="1" dirty="0" smtClean="0"/>
              <a:t>The path </a:t>
            </a:r>
            <a:r>
              <a:rPr lang="en-US" sz="2400" b="1" dirty="0"/>
              <a:t>that facilitates the transfer of information from one part (register/memory/ IO) to the other part of the </a:t>
            </a:r>
            <a:r>
              <a:rPr lang="en-US" sz="2400" b="1" dirty="0" smtClean="0"/>
              <a:t>system</a:t>
            </a:r>
          </a:p>
          <a:p>
            <a:pPr marL="0" indent="0">
              <a:buNone/>
            </a:pPr>
            <a:endParaRPr lang="en-US" sz="2400" b="1" dirty="0"/>
          </a:p>
          <a:p>
            <a:r>
              <a:rPr lang="en-US" sz="2400" b="1" dirty="0"/>
              <a:t>	</a:t>
            </a:r>
            <a:r>
              <a:rPr lang="en-US" sz="2400" b="1" dirty="0" smtClean="0"/>
              <a:t>Control</a:t>
            </a:r>
            <a:r>
              <a:rPr lang="en-US" sz="2400" b="1" dirty="0"/>
              <a:t>: </a:t>
            </a:r>
          </a:p>
          <a:p>
            <a:pPr marL="0" indent="0">
              <a:buNone/>
            </a:pPr>
            <a:r>
              <a:rPr lang="en-US" sz="2400" b="1" dirty="0"/>
              <a:t>	</a:t>
            </a:r>
            <a:r>
              <a:rPr lang="en-US" sz="2400" b="1" dirty="0" smtClean="0"/>
              <a:t>The hardware </a:t>
            </a:r>
            <a:r>
              <a:rPr lang="en-US" sz="2400" b="1" dirty="0"/>
              <a:t>that generates signals to control the sequence of steps and direct the flow of information through the </a:t>
            </a:r>
            <a:r>
              <a:rPr lang="en-US" sz="2400" b="1" dirty="0" err="1"/>
              <a:t>datapath</a:t>
            </a:r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642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Process</a:t>
            </a:r>
          </a:p>
        </p:txBody>
      </p:sp>
      <p:sp>
        <p:nvSpPr>
          <p:cNvPr id="22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Down </a:t>
            </a:r>
          </a:p>
          <a:p>
            <a:pPr marL="0" indent="0">
              <a:buNone/>
            </a:pPr>
            <a:r>
              <a:rPr lang="en-US" sz="2400" b="1" dirty="0"/>
              <a:t>    complex functions (behaviors)</a:t>
            </a:r>
          </a:p>
          <a:p>
            <a:pPr marL="0" indent="0">
              <a:buNone/>
            </a:pPr>
            <a:r>
              <a:rPr lang="en-US" sz="2400" b="1" dirty="0"/>
              <a:t>    into more primitive </a:t>
            </a:r>
            <a:r>
              <a:rPr lang="en-US" sz="2400" b="1" dirty="0" smtClean="0"/>
              <a:t>functions</a:t>
            </a:r>
            <a:endParaRPr lang="en-US" sz="2400" b="1" dirty="0"/>
          </a:p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Bottom-up </a:t>
            </a:r>
          </a:p>
          <a:p>
            <a:pPr marL="0" indent="0">
              <a:buNone/>
            </a:pPr>
            <a:r>
              <a:rPr lang="en-US" sz="2400" b="1" i="1" dirty="0" smtClean="0"/>
              <a:t>	composition</a:t>
            </a:r>
            <a:r>
              <a:rPr lang="en-US" sz="2400" b="1" dirty="0" smtClean="0"/>
              <a:t> </a:t>
            </a:r>
            <a:r>
              <a:rPr lang="en-US" sz="2400" b="1" dirty="0"/>
              <a:t>of primitive building blocks into </a:t>
            </a:r>
            <a:r>
              <a:rPr lang="en-US" sz="2400" b="1" dirty="0" smtClean="0"/>
              <a:t>	more </a:t>
            </a:r>
            <a:r>
              <a:rPr lang="en-US" sz="2400" b="1" dirty="0"/>
              <a:t>complex assemblies</a:t>
            </a:r>
            <a:endParaRPr lang="en-US" sz="2400" b="1" dirty="0">
              <a:effectLst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162558" y="4397297"/>
            <a:ext cx="3714750" cy="2298700"/>
            <a:chOff x="4876800" y="1238250"/>
            <a:chExt cx="3714750" cy="2298700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6775450" y="1238250"/>
              <a:ext cx="622300" cy="3159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CPU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5575300" y="1695450"/>
              <a:ext cx="1117600" cy="3159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Datapath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Rectangle 7"/>
            <p:cNvSpPr>
              <a:spLocks noChangeArrowheads="1"/>
            </p:cNvSpPr>
            <p:nvPr/>
          </p:nvSpPr>
          <p:spPr bwMode="auto">
            <a:xfrm>
              <a:off x="7639050" y="1695450"/>
              <a:ext cx="952500" cy="3159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Control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4876800" y="2228850"/>
              <a:ext cx="609600" cy="3159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ALU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5822950" y="2228850"/>
              <a:ext cx="698500" cy="3159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Regs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6807200" y="2228850"/>
              <a:ext cx="863600" cy="3159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Shifter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5816600" y="2990850"/>
              <a:ext cx="711200" cy="5461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63500" tIns="25400" rIns="63500" bIns="254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Nand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Gate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flipH="1">
              <a:off x="6699250" y="1606550"/>
              <a:ext cx="88900" cy="635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7397750" y="1606550"/>
              <a:ext cx="215900" cy="635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6172200" y="2063750"/>
              <a:ext cx="0" cy="139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6711950" y="2063750"/>
              <a:ext cx="520700" cy="139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 flipH="1">
              <a:off x="5175250" y="2063750"/>
              <a:ext cx="469900" cy="139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 flipH="1">
              <a:off x="5327650" y="2597150"/>
              <a:ext cx="622300" cy="368300"/>
            </a:xfrm>
            <a:prstGeom prst="line">
              <a:avLst/>
            </a:prstGeom>
            <a:noFill/>
            <a:ln w="12700"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6172200" y="2597150"/>
              <a:ext cx="0" cy="368300"/>
            </a:xfrm>
            <a:prstGeom prst="line">
              <a:avLst/>
            </a:prstGeom>
            <a:noFill/>
            <a:ln w="12700"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6330950" y="2597150"/>
              <a:ext cx="749300" cy="368300"/>
            </a:xfrm>
            <a:prstGeom prst="line">
              <a:avLst/>
            </a:prstGeom>
            <a:noFill/>
            <a:ln w="12700"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290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Performing an Operation</a:t>
            </a:r>
          </a:p>
        </p:txBody>
      </p:sp>
      <p:sp>
        <p:nvSpPr>
          <p:cNvPr id="22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/>
              <a:t>Each instruction of a program is performed in two phases:</a:t>
            </a:r>
          </a:p>
          <a:p>
            <a:pPr marL="0" indent="0">
              <a:buNone/>
            </a:pPr>
            <a:r>
              <a:rPr lang="en-US" sz="2400" b="1" dirty="0"/>
              <a:t>	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Instruction Fetch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-	Instruction Execute</a:t>
            </a:r>
          </a:p>
          <a:p>
            <a:r>
              <a:rPr lang="en-US" sz="2400" b="1" dirty="0"/>
              <a:t>Each phase is divided into number of steps, called Micro-operation</a:t>
            </a:r>
          </a:p>
          <a:p>
            <a:r>
              <a:rPr lang="en-US" sz="2400" b="1" dirty="0"/>
              <a:t>A micro-operation is completed in a fixed time interval </a:t>
            </a:r>
          </a:p>
          <a:p>
            <a:r>
              <a:rPr lang="en-US" sz="2400" b="1" dirty="0"/>
              <a:t>The number of micro-operations is determined by the </a:t>
            </a:r>
            <a:r>
              <a:rPr lang="en-US" sz="2400" b="1" dirty="0" err="1"/>
              <a:t>datapath</a:t>
            </a:r>
            <a:r>
              <a:rPr lang="en-US" sz="2400" b="1" dirty="0"/>
              <a:t> implementation</a:t>
            </a:r>
            <a:endParaRPr lang="en-US" sz="24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5271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err="1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Datapath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Implementations</a:t>
            </a:r>
          </a:p>
        </p:txBody>
      </p:sp>
      <p:sp>
        <p:nvSpPr>
          <p:cNvPr id="22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lnSpcReduction="10000"/>
          </a:bodyPr>
          <a:lstStyle/>
          <a:p>
            <a:r>
              <a:rPr lang="en-US" sz="2400" b="1" dirty="0"/>
              <a:t>The </a:t>
            </a:r>
            <a:r>
              <a:rPr lang="en-US" sz="2400" b="1" i="1" dirty="0" err="1"/>
              <a:t>datapath</a:t>
            </a:r>
            <a:r>
              <a:rPr lang="en-US" sz="2400" b="1" i="1" dirty="0"/>
              <a:t> </a:t>
            </a:r>
            <a:r>
              <a:rPr lang="en-US" sz="2400" b="1" dirty="0"/>
              <a:t>is the arithmetic organ of the Von- Neumann’s stored-program </a:t>
            </a:r>
            <a:r>
              <a:rPr lang="en-US" sz="2400" b="1" dirty="0" smtClean="0"/>
              <a:t>organization</a:t>
            </a:r>
          </a:p>
          <a:p>
            <a:endParaRPr lang="en-US" sz="2400" b="1" dirty="0">
              <a:effectLst/>
            </a:endParaRPr>
          </a:p>
          <a:p>
            <a:r>
              <a:rPr lang="en-US" sz="2400" b="1" dirty="0"/>
              <a:t>It consists of registers, internal buses, arithmetic units and </a:t>
            </a:r>
            <a:r>
              <a:rPr lang="en-US" sz="2400" b="1" dirty="0" smtClean="0"/>
              <a:t>shifters</a:t>
            </a:r>
          </a:p>
          <a:p>
            <a:endParaRPr lang="en-US" sz="2400" b="1" dirty="0"/>
          </a:p>
          <a:p>
            <a:r>
              <a:rPr lang="en-US" sz="2400" b="1" dirty="0"/>
              <a:t>Typically, the </a:t>
            </a:r>
            <a:r>
              <a:rPr lang="en-US" sz="2400" b="1" dirty="0" err="1"/>
              <a:t>datapath</a:t>
            </a:r>
            <a:r>
              <a:rPr lang="en-US" sz="2400" b="1" dirty="0"/>
              <a:t> may be implemented as:</a:t>
            </a:r>
          </a:p>
          <a:p>
            <a:pPr marL="0" indent="0">
              <a:buNone/>
            </a:pPr>
            <a:r>
              <a:rPr lang="en-US" sz="2400" b="1" dirty="0"/>
              <a:t>	-	</a:t>
            </a:r>
            <a:r>
              <a:rPr lang="en-US" sz="2400" b="1" dirty="0" err="1"/>
              <a:t>Unibus</a:t>
            </a:r>
            <a:r>
              <a:rPr lang="en-US" sz="2400" b="1" dirty="0"/>
              <a:t> structure</a:t>
            </a:r>
          </a:p>
          <a:p>
            <a:pPr marL="0" indent="0">
              <a:buNone/>
            </a:pPr>
            <a:r>
              <a:rPr lang="en-US" sz="2400" b="1" dirty="0"/>
              <a:t>	-	2-bus structure</a:t>
            </a:r>
          </a:p>
          <a:p>
            <a:pPr marL="0" indent="0">
              <a:buNone/>
            </a:pPr>
            <a:r>
              <a:rPr lang="en-US" sz="2400" b="1" dirty="0"/>
              <a:t>	-	3-bus structure</a:t>
            </a:r>
          </a:p>
          <a:p>
            <a:endParaRPr lang="en-US" sz="2400" b="1" dirty="0"/>
          </a:p>
          <a:p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9642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err="1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Unibus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structure</a:t>
            </a:r>
            <a:endParaRPr lang="en-US" altLang="en-US" sz="3200" b="1" u="sng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984"/>
          <a:stretch/>
        </p:blipFill>
        <p:spPr bwMode="auto">
          <a:xfrm>
            <a:off x="1475656" y="1327596"/>
            <a:ext cx="5832473" cy="448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29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476672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err="1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Unibus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structure</a:t>
            </a:r>
            <a:endParaRPr lang="en-US" altLang="en-US" sz="3200" b="1" u="sng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/>
              <a:t>It consists of a register file having 32 registers each of 32-bit and internal bus connecting the arithmetic and shifter unit to the register file</a:t>
            </a:r>
          </a:p>
          <a:p>
            <a:r>
              <a:rPr lang="en-US" sz="2400" b="1" dirty="0"/>
              <a:t>Other registers (PC, IR, MAR, MBR, A, C)  have a load control line too</a:t>
            </a:r>
          </a:p>
          <a:p>
            <a:r>
              <a:rPr lang="en-US" sz="2400" b="1" dirty="0" smtClean="0"/>
              <a:t>Additionally</a:t>
            </a:r>
            <a:r>
              <a:rPr lang="en-US" sz="2400" b="1" dirty="0"/>
              <a:t>, registers MAR and MBR have other circuitry connecting them to the external CPU bus</a:t>
            </a:r>
            <a:endParaRPr lang="en-US" sz="24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1900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4308</TotalTime>
  <Words>1039</Words>
  <Application>Microsoft Office PowerPoint</Application>
  <PresentationFormat>On-screen Show (4:3)</PresentationFormat>
  <Paragraphs>574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Courier New</vt:lpstr>
      <vt:lpstr>Times New Roman</vt:lpstr>
      <vt:lpstr>Trebuchet MS</vt:lpstr>
      <vt:lpstr>Verdana</vt:lpstr>
      <vt:lpstr>Wingdings</vt:lpstr>
      <vt:lpstr>Wingdings 2</vt:lpstr>
      <vt:lpstr>Summer</vt:lpstr>
      <vt:lpstr>Basic building blocks of a computer</vt:lpstr>
      <vt:lpstr>Basic building blocks of a computer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IIUI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and Design of Algorithms</dc:title>
  <dc:creator>sofia kanwal</dc:creator>
  <cp:lastModifiedBy>soft tech</cp:lastModifiedBy>
  <cp:revision>928</cp:revision>
  <dcterms:created xsi:type="dcterms:W3CDTF">2007-02-13T06:15:20Z</dcterms:created>
  <dcterms:modified xsi:type="dcterms:W3CDTF">2018-10-29T10:51:52Z</dcterms:modified>
</cp:coreProperties>
</file>